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692" r:id="rId2"/>
  </p:sldMasterIdLst>
  <p:notesMasterIdLst>
    <p:notesMasterId r:id="rId144"/>
  </p:notesMasterIdLst>
  <p:handoutMasterIdLst>
    <p:handoutMasterId r:id="rId145"/>
  </p:handoutMasterIdLst>
  <p:sldIdLst>
    <p:sldId id="256" r:id="rId3"/>
    <p:sldId id="259" r:id="rId4"/>
    <p:sldId id="623" r:id="rId5"/>
    <p:sldId id="621" r:id="rId6"/>
    <p:sldId id="622" r:id="rId7"/>
    <p:sldId id="388" r:id="rId8"/>
    <p:sldId id="399" r:id="rId9"/>
    <p:sldId id="433" r:id="rId10"/>
    <p:sldId id="432" r:id="rId11"/>
    <p:sldId id="384" r:id="rId12"/>
    <p:sldId id="435" r:id="rId13"/>
    <p:sldId id="437" r:id="rId14"/>
    <p:sldId id="634" r:id="rId15"/>
    <p:sldId id="635" r:id="rId16"/>
    <p:sldId id="637" r:id="rId17"/>
    <p:sldId id="436" r:id="rId18"/>
    <p:sldId id="438" r:id="rId19"/>
    <p:sldId id="440" r:id="rId20"/>
    <p:sldId id="402" r:id="rId21"/>
    <p:sldId id="403" r:id="rId22"/>
    <p:sldId id="450" r:id="rId23"/>
    <p:sldId id="566" r:id="rId24"/>
    <p:sldId id="638" r:id="rId25"/>
    <p:sldId id="434" r:id="rId26"/>
    <p:sldId id="441" r:id="rId27"/>
    <p:sldId id="445" r:id="rId28"/>
    <p:sldId id="442" r:id="rId29"/>
    <p:sldId id="443" r:id="rId30"/>
    <p:sldId id="404" r:id="rId31"/>
    <p:sldId id="405" r:id="rId32"/>
    <p:sldId id="444" r:id="rId33"/>
    <p:sldId id="446" r:id="rId34"/>
    <p:sldId id="410" r:id="rId35"/>
    <p:sldId id="411" r:id="rId36"/>
    <p:sldId id="275" r:id="rId37"/>
    <p:sldId id="276" r:id="rId38"/>
    <p:sldId id="277" r:id="rId39"/>
    <p:sldId id="324" r:id="rId40"/>
    <p:sldId id="383" r:id="rId41"/>
    <p:sldId id="291" r:id="rId42"/>
    <p:sldId id="292" r:id="rId43"/>
    <p:sldId id="293" r:id="rId44"/>
    <p:sldId id="296" r:id="rId45"/>
    <p:sldId id="375" r:id="rId46"/>
    <p:sldId id="297" r:id="rId47"/>
    <p:sldId id="408" r:id="rId48"/>
    <p:sldId id="302" r:id="rId49"/>
    <p:sldId id="376" r:id="rId50"/>
    <p:sldId id="378" r:id="rId51"/>
    <p:sldId id="306" r:id="rId52"/>
    <p:sldId id="379" r:id="rId53"/>
    <p:sldId id="315" r:id="rId54"/>
    <p:sldId id="380" r:id="rId55"/>
    <p:sldId id="320" r:id="rId56"/>
    <p:sldId id="381" r:id="rId57"/>
    <p:sldId id="322" r:id="rId58"/>
    <p:sldId id="382" r:id="rId59"/>
    <p:sldId id="328" r:id="rId60"/>
    <p:sldId id="449" r:id="rId61"/>
    <p:sldId id="619" r:id="rId62"/>
    <p:sldId id="409" r:id="rId63"/>
    <p:sldId id="342" r:id="rId64"/>
    <p:sldId id="333" r:id="rId65"/>
    <p:sldId id="331" r:id="rId66"/>
    <p:sldId id="335" r:id="rId67"/>
    <p:sldId id="336" r:id="rId68"/>
    <p:sldId id="337" r:id="rId69"/>
    <p:sldId id="345" r:id="rId70"/>
    <p:sldId id="350" r:id="rId71"/>
    <p:sldId id="368" r:id="rId72"/>
    <p:sldId id="367" r:id="rId73"/>
    <p:sldId id="633" r:id="rId74"/>
    <p:sldId id="447" r:id="rId75"/>
    <p:sldId id="448" r:id="rId76"/>
    <p:sldId id="370" r:id="rId77"/>
    <p:sldId id="624" r:id="rId78"/>
    <p:sldId id="567" r:id="rId79"/>
    <p:sldId id="569" r:id="rId80"/>
    <p:sldId id="570" r:id="rId81"/>
    <p:sldId id="571" r:id="rId82"/>
    <p:sldId id="572" r:id="rId83"/>
    <p:sldId id="573" r:id="rId84"/>
    <p:sldId id="417" r:id="rId85"/>
    <p:sldId id="574" r:id="rId86"/>
    <p:sldId id="369" r:id="rId87"/>
    <p:sldId id="580" r:id="rId88"/>
    <p:sldId id="581" r:id="rId89"/>
    <p:sldId id="587" r:id="rId90"/>
    <p:sldId id="582" r:id="rId91"/>
    <p:sldId id="625" r:id="rId92"/>
    <p:sldId id="575" r:id="rId93"/>
    <p:sldId id="583" r:id="rId94"/>
    <p:sldId id="568" r:id="rId95"/>
    <p:sldId id="629" r:id="rId96"/>
    <p:sldId id="630" r:id="rId97"/>
    <p:sldId id="632" r:id="rId98"/>
    <p:sldId id="592" r:id="rId99"/>
    <p:sldId id="593" r:id="rId100"/>
    <p:sldId id="406" r:id="rId101"/>
    <p:sldId id="407" r:id="rId102"/>
    <p:sldId id="594" r:id="rId103"/>
    <p:sldId id="595" r:id="rId104"/>
    <p:sldId id="596" r:id="rId105"/>
    <p:sldId id="597" r:id="rId106"/>
    <p:sldId id="598" r:id="rId107"/>
    <p:sldId id="599" r:id="rId108"/>
    <p:sldId id="415" r:id="rId109"/>
    <p:sldId id="600" r:id="rId110"/>
    <p:sldId id="601" r:id="rId111"/>
    <p:sldId id="602" r:id="rId112"/>
    <p:sldId id="603" r:id="rId113"/>
    <p:sldId id="604" r:id="rId114"/>
    <p:sldId id="605" r:id="rId115"/>
    <p:sldId id="606" r:id="rId116"/>
    <p:sldId id="607" r:id="rId117"/>
    <p:sldId id="608" r:id="rId118"/>
    <p:sldId id="609" r:id="rId119"/>
    <p:sldId id="610" r:id="rId120"/>
    <p:sldId id="611" r:id="rId121"/>
    <p:sldId id="428" r:id="rId122"/>
    <p:sldId id="612" r:id="rId123"/>
    <p:sldId id="430" r:id="rId124"/>
    <p:sldId id="613" r:id="rId125"/>
    <p:sldId id="614" r:id="rId126"/>
    <p:sldId id="615" r:id="rId127"/>
    <p:sldId id="626" r:id="rId128"/>
    <p:sldId id="416" r:id="rId129"/>
    <p:sldId id="414" r:id="rId130"/>
    <p:sldId id="418" r:id="rId131"/>
    <p:sldId id="616" r:id="rId132"/>
    <p:sldId id="419" r:id="rId133"/>
    <p:sldId id="420" r:id="rId134"/>
    <p:sldId id="421" r:id="rId135"/>
    <p:sldId id="422" r:id="rId136"/>
    <p:sldId id="424" r:id="rId137"/>
    <p:sldId id="425" r:id="rId138"/>
    <p:sldId id="426" r:id="rId139"/>
    <p:sldId id="618" r:id="rId140"/>
    <p:sldId id="427" r:id="rId141"/>
    <p:sldId id="429" r:id="rId142"/>
    <p:sldId id="412" r:id="rId143"/>
  </p:sldIdLst>
  <p:sldSz cx="9144000" cy="6858000" type="screen4x3"/>
  <p:notesSz cx="6858000" cy="9144000"/>
  <p:custDataLst>
    <p:tags r:id="rId146"/>
  </p:custDataLst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227" autoAdjust="0"/>
  </p:normalViewPr>
  <p:slideViewPr>
    <p:cSldViewPr>
      <p:cViewPr varScale="1">
        <p:scale>
          <a:sx n="72" d="100"/>
          <a:sy n="72" d="100"/>
        </p:scale>
        <p:origin x="49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89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heme" Target="theme/theme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fld id="{032CC0F5-B764-45BC-BC58-17B91E0A68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0362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3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fld id="{72B79472-355A-44BE-9E33-43CBF8D66F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8344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16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0668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EC7D15-1EA6-4059-945F-BCB92DF1FBB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049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EFB30B-073C-4885-8AA2-427C80E6BD2B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477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7E3F1-433D-49FB-929D-0CB1EB2026D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32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8600" y="0"/>
            <a:ext cx="84582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63C4B5-D46A-49E1-A9D2-BEB4B287C140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573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EFAC6-5A0B-4723-8AA6-3D3F3D98D5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3764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541313-7C87-4CE2-A67F-A8791D09C3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4881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E4688-0E58-46CA-9C21-FD16D903A2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0704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5CD71-FA44-4F3F-8CEB-E0F407EEDB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407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3A4353-EC8A-4DD2-A4FD-1999D954F1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953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8BE97-0AE4-45FC-961E-5152E7D77E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292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fld id="{19352E73-6586-482C-B492-E6FD81B48779}" type="slidenum">
              <a:rPr lang="en-US" altLang="zh-CN" smtClean="0"/>
              <a:pPr/>
              <a:t>‹#›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9430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774D79-D6C1-4F7A-9771-2ED1C8DE99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632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B55C0-F417-46B5-8C6B-D5499C966B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379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68C21-EE39-4EBD-B58C-A0C05B4BA3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870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96C03-1B51-473B-B868-2D60980CAE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721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2ADD2-48BE-4629-BA11-CAB66AB22D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2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31F9F7-2522-40F9-BF67-826A4745FB37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37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2E6FCD-6FDA-4C89-AB14-F026A850FE63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50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FB8F29-AEE5-4D01-8BA2-2B644DAFF1A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91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768367-19B6-44BC-9951-BC83BC5A3A7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71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D611F3A-53DE-4E73-A372-B7C8602DC65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C7851B2-B141-4930-9AF0-69913F35A897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011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257B05-CF89-42FF-AFC4-6029450014A9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0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7" name="Rectangle 15"/>
          <p:cNvSpPr>
            <a:spLocks noChangeArrowheads="1"/>
          </p:cNvSpPr>
          <p:nvPr userDrawn="1"/>
        </p:nvSpPr>
        <p:spPr bwMode="auto">
          <a:xfrm>
            <a:off x="228600" y="838200"/>
            <a:ext cx="82296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8" name="Rectangle 16"/>
          <p:cNvSpPr>
            <a:spLocks noChangeArrowheads="1"/>
          </p:cNvSpPr>
          <p:nvPr userDrawn="1"/>
        </p:nvSpPr>
        <p:spPr bwMode="auto">
          <a:xfrm>
            <a:off x="228600" y="6096000"/>
            <a:ext cx="8229600" cy="45719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15" r:id="rId12"/>
    <p:sldLayoutId id="2147483716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编译原理</a:t>
            </a:r>
            <a:r>
              <a:rPr lang="en-US" altLang="zh-CN"/>
              <a:t>-</a:t>
            </a:r>
            <a:r>
              <a:rPr lang="zh-CN" altLang="en-US"/>
              <a:t>华中科技大学 </a:t>
            </a:r>
            <a:r>
              <a:rPr lang="en-US" altLang="zh-CN"/>
              <a:t>–</a:t>
            </a:r>
            <a:r>
              <a:rPr lang="zh-CN" altLang="en-US"/>
              <a:t>徐丽萍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+mn-ea"/>
              </a:defRPr>
            </a:lvl1pPr>
          </a:lstStyle>
          <a:p>
            <a:fld id="{151EF2D8-4556-4595-AAFB-18A1313A10C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152400" y="3048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0648" name="Rectangle 8"/>
          <p:cNvSpPr>
            <a:spLocks noChangeArrowheads="1"/>
          </p:cNvSpPr>
          <p:nvPr userDrawn="1"/>
        </p:nvSpPr>
        <p:spPr bwMode="auto">
          <a:xfrm>
            <a:off x="3429000" y="63246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ineering.columbia.edu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www.engineering.columbia.edu/new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kylin@hust.edu.c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teachermate.com.cn/user-logi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teachermate.com.cn/user-logi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iler.educg.n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eduxiji.net/nscscc/compiler202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.bilibili.com/395805107761858343?tab=2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Ug4y1b7tc/" TargetMode="External"/><Relationship Id="rId3" Type="http://schemas.openxmlformats.org/officeDocument/2006/relationships/hyperlink" Target="https://www.bilibili.com/video/BV1d7411173x?p=2" TargetMode="External"/><Relationship Id="rId7" Type="http://schemas.openxmlformats.org/officeDocument/2006/relationships/hyperlink" Target="https://www.bilibili.com/video/BV1P7411D71x/" TargetMode="External"/><Relationship Id="rId2" Type="http://schemas.openxmlformats.org/officeDocument/2006/relationships/hyperlink" Target="https://www.bilibili.com/video/BV1d7411173x?p=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ilibili.com/video/BV1W7411C71F/" TargetMode="External"/><Relationship Id="rId5" Type="http://schemas.openxmlformats.org/officeDocument/2006/relationships/hyperlink" Target="https://www.bilibili.com/video/BV19741117qH/" TargetMode="External"/><Relationship Id="rId10" Type="http://schemas.openxmlformats.org/officeDocument/2006/relationships/hyperlink" Target="https://www.bilibili.com/video/BV1Vt4y127w7/" TargetMode="External"/><Relationship Id="rId4" Type="http://schemas.openxmlformats.org/officeDocument/2006/relationships/hyperlink" Target="https://www.bilibili.com/video/BV1d7411173x?p=1" TargetMode="External"/><Relationship Id="rId9" Type="http://schemas.openxmlformats.org/officeDocument/2006/relationships/hyperlink" Target="https://www.bilibili.com/video/BV1gg4y1a7R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EK411j7Ls/" TargetMode="External"/><Relationship Id="rId3" Type="http://schemas.openxmlformats.org/officeDocument/2006/relationships/hyperlink" Target="https://www.bilibili.com/video/BV1xe411s7xG/" TargetMode="External"/><Relationship Id="rId7" Type="http://schemas.openxmlformats.org/officeDocument/2006/relationships/hyperlink" Target="https://www.bilibili.com/video/BV1xg4y1i71V/" TargetMode="External"/><Relationship Id="rId2" Type="http://schemas.openxmlformats.org/officeDocument/2006/relationships/hyperlink" Target="https://www.bilibili.com/video/BV1Xi4y1t7kx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ilibili.com/video/BV1wk4y1z7vT/" TargetMode="External"/><Relationship Id="rId5" Type="http://schemas.openxmlformats.org/officeDocument/2006/relationships/hyperlink" Target="https://www.bilibili.com/video/BV1n5411s7gF/" TargetMode="External"/><Relationship Id="rId4" Type="http://schemas.openxmlformats.org/officeDocument/2006/relationships/hyperlink" Target="https://www.bilibili.com/video/BV1TV411o7Fi/" TargetMode="External"/><Relationship Id="rId9" Type="http://schemas.openxmlformats.org/officeDocument/2006/relationships/hyperlink" Target="https://www.bilibili.com/video/BV1rg4y187n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" TargetMode="External"/><Relationship Id="rId2" Type="http://schemas.openxmlformats.org/officeDocument/2006/relationships/hyperlink" Target="https://gcc.gnu.org/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920314"/>
            <a:ext cx="7772400" cy="1470025"/>
          </a:xfrm>
        </p:spPr>
        <p:txBody>
          <a:bodyPr/>
          <a:lstStyle/>
          <a:p>
            <a:pPr algn="ctr"/>
            <a:r>
              <a:rPr lang="zh-CN" altLang="en-US" sz="4800" dirty="0">
                <a:latin typeface="微软雅黑" pitchFamily="34" charset="-122"/>
                <a:ea typeface="微软雅黑" pitchFamily="34" charset="-122"/>
              </a:rPr>
              <a:t>编译原理 </a:t>
            </a:r>
            <a:br>
              <a:rPr lang="zh-CN" altLang="en-US" sz="4800" dirty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Compiler Principles and Techniques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6172200"/>
            <a:ext cx="73914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dirty="0"/>
              <a:t>编译原理课程组</a:t>
            </a:r>
            <a:endParaRPr lang="en-US" altLang="zh-CN" sz="2800" dirty="0"/>
          </a:p>
          <a:p>
            <a:pPr>
              <a:lnSpc>
                <a:spcPct val="90000"/>
              </a:lnSpc>
            </a:pPr>
            <a:endParaRPr lang="en-US" altLang="zh-CN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304800"/>
            <a:ext cx="7391400" cy="685800"/>
          </a:xfrm>
          <a:prstGeom prst="rect">
            <a:avLst/>
          </a:prstGeom>
        </p:spPr>
        <p:txBody>
          <a:bodyPr/>
          <a:lstStyle/>
          <a:p>
            <a:pPr lvl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kern="0" dirty="0">
                <a:latin typeface="+mn-lt"/>
                <a:ea typeface="+mn-ea"/>
              </a:rPr>
              <a:t>华中科技大学  计算机科学与技术学院</a:t>
            </a:r>
            <a:endParaRPr lang="en-US" altLang="zh-CN" sz="2800" kern="0" dirty="0">
              <a:latin typeface="+mn-lt"/>
              <a:ea typeface="+mn-ea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315243" y="4876800"/>
            <a:ext cx="6513513" cy="57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ct val="50000"/>
              </a:spcAft>
            </a:pPr>
            <a:fld id="{BE7E03F2-260A-4EC1-BF85-F8D1985737F6}" type="datetime3">
              <a:rPr lang="zh-CN" altLang="en-US" sz="2700" smtClean="0">
                <a:latin typeface="+mn-lt"/>
                <a:ea typeface="+mn-ea"/>
                <a:cs typeface="+mn-ea"/>
                <a:sym typeface="+mn-lt"/>
              </a:rPr>
              <a:pPr algn="ctr" eaLnBrk="1" hangingPunct="1">
                <a:lnSpc>
                  <a:spcPct val="130000"/>
                </a:lnSpc>
                <a:spcAft>
                  <a:spcPct val="50000"/>
                </a:spcAft>
              </a:pPr>
              <a:t>2021年4月2日星期五</a:t>
            </a:fld>
            <a:endParaRPr lang="en-US" altLang="zh-CN" sz="27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10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1000" y="1295400"/>
            <a:ext cx="8207375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indent="-609600" algn="just">
              <a:buFontTx/>
              <a:buAutoNum type="arabicPeriod"/>
            </a:pPr>
            <a:r>
              <a:rPr lang="zh-CN" altLang="en-US" sz="2400" b="1" dirty="0">
                <a:latin typeface="Times New Roman" pitchFamily="18" charset="0"/>
              </a:rPr>
              <a:t>王生原，董渊，张素琴，吕映芝等</a:t>
            </a:r>
            <a:r>
              <a:rPr lang="en-US" altLang="zh-CN" sz="2400" b="1" dirty="0">
                <a:latin typeface="Times New Roman" pitchFamily="18" charset="0"/>
              </a:rPr>
              <a:t>. </a:t>
            </a:r>
            <a:r>
              <a:rPr lang="zh-CN" altLang="en-US" sz="2400" b="1" dirty="0">
                <a:latin typeface="Times New Roman" pitchFamily="18" charset="0"/>
              </a:rPr>
              <a:t>编译原理（第</a:t>
            </a:r>
            <a:r>
              <a:rPr lang="en-US" altLang="zh-CN" sz="2400" b="1" dirty="0">
                <a:latin typeface="Times New Roman" pitchFamily="18" charset="0"/>
              </a:rPr>
              <a:t>3</a:t>
            </a:r>
            <a:r>
              <a:rPr lang="zh-CN" altLang="en-US" sz="2400" b="1" dirty="0">
                <a:latin typeface="Times New Roman" pitchFamily="18" charset="0"/>
              </a:rPr>
              <a:t>版）</a:t>
            </a:r>
            <a:r>
              <a:rPr lang="en-US" altLang="zh-CN" sz="2400" b="1" dirty="0">
                <a:latin typeface="Times New Roman" pitchFamily="18" charset="0"/>
              </a:rPr>
              <a:t>. </a:t>
            </a:r>
            <a:r>
              <a:rPr lang="zh-CN" altLang="en-US" sz="2400" b="1" dirty="0">
                <a:latin typeface="Times New Roman" pitchFamily="18" charset="0"/>
              </a:rPr>
              <a:t>北京：清华大学出版社，</a:t>
            </a:r>
            <a:r>
              <a:rPr lang="en-US" altLang="zh-CN" sz="2400" b="1" dirty="0">
                <a:latin typeface="Times New Roman" pitchFamily="18" charset="0"/>
              </a:rPr>
              <a:t>2015</a:t>
            </a:r>
            <a:r>
              <a:rPr lang="zh-CN" altLang="en-US" sz="2400" b="1" dirty="0">
                <a:latin typeface="Times New Roman" pitchFamily="18" charset="0"/>
              </a:rPr>
              <a:t>年</a:t>
            </a:r>
            <a:r>
              <a:rPr lang="en-US" altLang="zh-CN" sz="2400" b="1" dirty="0">
                <a:latin typeface="Times New Roman" pitchFamily="18" charset="0"/>
              </a:rPr>
              <a:t>6</a:t>
            </a:r>
            <a:r>
              <a:rPr lang="zh-CN" altLang="en-US" sz="2400" b="1" dirty="0">
                <a:latin typeface="Times New Roman" pitchFamily="18" charset="0"/>
              </a:rPr>
              <a:t>月 </a:t>
            </a:r>
          </a:p>
          <a:p>
            <a:pPr marL="609600" indent="-609600" algn="just">
              <a:buFontTx/>
              <a:buAutoNum type="arabicPeriod"/>
            </a:pPr>
            <a:r>
              <a:rPr lang="pt-BR" altLang="zh-CN" sz="2400" b="1" dirty="0">
                <a:latin typeface="Times New Roman" pitchFamily="18" charset="0"/>
              </a:rPr>
              <a:t>Alfred Aho ect.</a:t>
            </a:r>
            <a:r>
              <a:rPr lang="zh-CN" altLang="pt-BR" sz="2400" b="1" dirty="0">
                <a:latin typeface="Times New Roman" pitchFamily="18" charset="0"/>
              </a:rPr>
              <a:t>，</a:t>
            </a:r>
            <a:r>
              <a:rPr lang="pt-BR" altLang="zh-CN" sz="2400" b="1" dirty="0">
                <a:latin typeface="Times New Roman" pitchFamily="18" charset="0"/>
              </a:rPr>
              <a:t>Compilers: Principles, Techniques, and Tools</a:t>
            </a:r>
            <a:r>
              <a:rPr lang="zh-CN" altLang="pt-BR" sz="2400" b="1" dirty="0">
                <a:latin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</a:rPr>
              <a:t>北京</a:t>
            </a:r>
            <a:r>
              <a:rPr lang="zh-CN" altLang="pt-BR" sz="2400" b="1" dirty="0">
                <a:latin typeface="Times New Roman" pitchFamily="18" charset="0"/>
              </a:rPr>
              <a:t>：</a:t>
            </a:r>
            <a:r>
              <a:rPr lang="zh-CN" altLang="en-US" sz="2400" b="1" dirty="0">
                <a:latin typeface="Times New Roman" pitchFamily="18" charset="0"/>
              </a:rPr>
              <a:t>人民邮电出版社</a:t>
            </a:r>
            <a:r>
              <a:rPr lang="zh-CN" altLang="pt-BR" sz="2400" b="1" dirty="0">
                <a:latin typeface="Times New Roman" pitchFamily="18" charset="0"/>
              </a:rPr>
              <a:t>，</a:t>
            </a:r>
            <a:r>
              <a:rPr lang="pt-BR" altLang="zh-CN" sz="2400" b="1" dirty="0">
                <a:latin typeface="Times New Roman" pitchFamily="18" charset="0"/>
              </a:rPr>
              <a:t>Pearson Education</a:t>
            </a:r>
            <a:r>
              <a:rPr lang="zh-CN" altLang="en-US" sz="2400" b="1" dirty="0">
                <a:latin typeface="Times New Roman" pitchFamily="18" charset="0"/>
              </a:rPr>
              <a:t>出版集团</a:t>
            </a:r>
            <a:r>
              <a:rPr lang="zh-CN" altLang="pt-BR" sz="2400" b="1" dirty="0">
                <a:latin typeface="Times New Roman" pitchFamily="18" charset="0"/>
              </a:rPr>
              <a:t>，</a:t>
            </a:r>
            <a:r>
              <a:rPr lang="pt-BR" altLang="zh-CN" sz="2400" b="1" dirty="0">
                <a:latin typeface="Times New Roman" pitchFamily="18" charset="0"/>
              </a:rPr>
              <a:t>2002.2. </a:t>
            </a:r>
            <a:endParaRPr lang="en-US" altLang="zh-CN" sz="2400" b="1" dirty="0">
              <a:latin typeface="Times New Roman" pitchFamily="18" charset="0"/>
            </a:endParaRPr>
          </a:p>
          <a:p>
            <a:pPr marL="609600" indent="-609600" algn="just">
              <a:buFontTx/>
              <a:buAutoNum type="arabicPeriod"/>
            </a:pPr>
            <a:r>
              <a:rPr lang="zh-CN" altLang="en-US" sz="2400" b="1" dirty="0">
                <a:latin typeface="Times New Roman" pitchFamily="18" charset="0"/>
              </a:rPr>
              <a:t>许畅</a:t>
            </a:r>
            <a:r>
              <a:rPr lang="zh-CN" altLang="pt-BR" sz="2400" b="1" dirty="0">
                <a:latin typeface="Times New Roman" pitchFamily="18" charset="0"/>
              </a:rPr>
              <a:t>等</a:t>
            </a:r>
            <a:r>
              <a:rPr lang="pt-BR" altLang="zh-CN" sz="2400" b="1" dirty="0">
                <a:latin typeface="Times New Roman" pitchFamily="18" charset="0"/>
              </a:rPr>
              <a:t>.</a:t>
            </a:r>
            <a:r>
              <a:rPr lang="zh-CN" altLang="pt-BR" sz="2400" b="1" dirty="0">
                <a:latin typeface="Times New Roman" pitchFamily="18" charset="0"/>
              </a:rPr>
              <a:t>编译原理</a:t>
            </a:r>
            <a:r>
              <a:rPr lang="zh-CN" altLang="en-US" sz="2400" b="1" dirty="0">
                <a:latin typeface="Times New Roman" pitchFamily="18" charset="0"/>
              </a:rPr>
              <a:t>实践与指导教程</a:t>
            </a:r>
            <a:r>
              <a:rPr lang="pt-BR" altLang="zh-CN" sz="2400" b="1" dirty="0">
                <a:latin typeface="Times New Roman" pitchFamily="18" charset="0"/>
              </a:rPr>
              <a:t>.</a:t>
            </a:r>
            <a:r>
              <a:rPr lang="zh-CN" altLang="pt-BR" sz="2400" b="1" dirty="0">
                <a:latin typeface="Times New Roman" pitchFamily="18" charset="0"/>
              </a:rPr>
              <a:t>北京：</a:t>
            </a:r>
            <a:r>
              <a:rPr lang="zh-CN" altLang="en-US" sz="2400" b="1" dirty="0">
                <a:latin typeface="Times New Roman" pitchFamily="18" charset="0"/>
              </a:rPr>
              <a:t>机械</a:t>
            </a:r>
            <a:r>
              <a:rPr lang="zh-CN" altLang="pt-BR" sz="2400" b="1" dirty="0">
                <a:latin typeface="Times New Roman" pitchFamily="18" charset="0"/>
              </a:rPr>
              <a:t>工业出版社</a:t>
            </a:r>
            <a:r>
              <a:rPr lang="pt-BR" altLang="zh-CN" sz="2400" b="1" dirty="0">
                <a:latin typeface="Times New Roman" pitchFamily="18" charset="0"/>
              </a:rPr>
              <a:t>.</a:t>
            </a:r>
            <a:r>
              <a:rPr lang="zh-CN" altLang="pt-BR" sz="2400" b="1" dirty="0">
                <a:latin typeface="Times New Roman" pitchFamily="18" charset="0"/>
              </a:rPr>
              <a:t> </a:t>
            </a:r>
            <a:endParaRPr lang="en-US" altLang="zh-CN" sz="2400" b="1" dirty="0"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387" y="152400"/>
            <a:ext cx="680561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ea typeface="微软雅黑" pitchFamily="34" charset="-122"/>
              </a:rPr>
              <a:t>教材及主要参考书目</a:t>
            </a:r>
          </a:p>
        </p:txBody>
      </p:sp>
    </p:spTree>
    <p:extLst>
      <p:ext uri="{BB962C8B-B14F-4D97-AF65-F5344CB8AC3E}">
        <p14:creationId xmlns:p14="http://schemas.microsoft.com/office/powerpoint/2010/main" val="42472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8F0E996-EA21-476D-89CF-E0FE3E9DD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1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605B884-1E4F-442B-A4D0-010AC1096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2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3A54EC9-74D3-42F8-8538-6B5DBB9C8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3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F2175A87-F290-4D12-9928-E1A653AE4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4" name="Text Box 8">
            <a:extLst>
              <a:ext uri="{FF2B5EF4-FFF2-40B4-BE49-F238E27FC236}">
                <a16:creationId xmlns:a16="http://schemas.microsoft.com/office/drawing/2014/main" id="{7AA24D6D-A755-4099-8B1B-7382DD28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7895" name="Text Box 9">
            <a:extLst>
              <a:ext uri="{FF2B5EF4-FFF2-40B4-BE49-F238E27FC236}">
                <a16:creationId xmlns:a16="http://schemas.microsoft.com/office/drawing/2014/main" id="{AF5B290F-7E8A-4BB8-A40D-E637A2194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37896" name="Rectangle 10">
            <a:extLst>
              <a:ext uri="{FF2B5EF4-FFF2-40B4-BE49-F238E27FC236}">
                <a16:creationId xmlns:a16="http://schemas.microsoft.com/office/drawing/2014/main" id="{9EF394A0-AC38-4541-A5AD-D7D341062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37897" name="Line 11">
            <a:extLst>
              <a:ext uri="{FF2B5EF4-FFF2-40B4-BE49-F238E27FC236}">
                <a16:creationId xmlns:a16="http://schemas.microsoft.com/office/drawing/2014/main" id="{0662A6E9-7F9B-4AE7-9880-8234A9F954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50202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8" name="Rectangle 12">
            <a:extLst>
              <a:ext uri="{FF2B5EF4-FFF2-40B4-BE49-F238E27FC236}">
                <a16:creationId xmlns:a16="http://schemas.microsoft.com/office/drawing/2014/main" id="{7607A713-1F0D-479D-A48F-4AE984340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4766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7899" name="Line 13">
            <a:extLst>
              <a:ext uri="{FF2B5EF4-FFF2-40B4-BE49-F238E27FC236}">
                <a16:creationId xmlns:a16="http://schemas.microsoft.com/office/drawing/2014/main" id="{8A56B62B-DEAC-4821-AE6B-521AC0E7E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0" name="Line 14">
            <a:extLst>
              <a:ext uri="{FF2B5EF4-FFF2-40B4-BE49-F238E27FC236}">
                <a16:creationId xmlns:a16="http://schemas.microsoft.com/office/drawing/2014/main" id="{3367B445-7D00-4EE6-A427-EB38E3781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1" name="Line 15">
            <a:extLst>
              <a:ext uri="{FF2B5EF4-FFF2-40B4-BE49-F238E27FC236}">
                <a16:creationId xmlns:a16="http://schemas.microsoft.com/office/drawing/2014/main" id="{428D0F02-663C-4B1B-B96B-5115F7007A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2" name="Line 16">
            <a:extLst>
              <a:ext uri="{FF2B5EF4-FFF2-40B4-BE49-F238E27FC236}">
                <a16:creationId xmlns:a16="http://schemas.microsoft.com/office/drawing/2014/main" id="{5955D8DC-1E4A-45A3-8077-A0858C25AF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3" name="Line 17">
            <a:extLst>
              <a:ext uri="{FF2B5EF4-FFF2-40B4-BE49-F238E27FC236}">
                <a16:creationId xmlns:a16="http://schemas.microsoft.com/office/drawing/2014/main" id="{7304739C-D554-49D6-A8C8-BABFC9C2A1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094038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4" name="Rectangle 18">
            <a:extLst>
              <a:ext uri="{FF2B5EF4-FFF2-40B4-BE49-F238E27FC236}">
                <a16:creationId xmlns:a16="http://schemas.microsoft.com/office/drawing/2014/main" id="{1FA55AE5-1E31-49D5-AD36-B79EE2C6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7905" name="Rectangle 19">
            <a:extLst>
              <a:ext uri="{FF2B5EF4-FFF2-40B4-BE49-F238E27FC236}">
                <a16:creationId xmlns:a16="http://schemas.microsoft.com/office/drawing/2014/main" id="{CE62F460-E435-4B1C-8658-BD570619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06863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37906" name="Line 20">
            <a:extLst>
              <a:ext uri="{FF2B5EF4-FFF2-40B4-BE49-F238E27FC236}">
                <a16:creationId xmlns:a16="http://schemas.microsoft.com/office/drawing/2014/main" id="{1B9E1E1F-667F-4178-B57C-019478EE60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7" name="Rectangle 21">
            <a:extLst>
              <a:ext uri="{FF2B5EF4-FFF2-40B4-BE49-F238E27FC236}">
                <a16:creationId xmlns:a16="http://schemas.microsoft.com/office/drawing/2014/main" id="{CF38F110-8316-4A41-9F95-BDA9CEB27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7908" name="Line 22">
            <a:extLst>
              <a:ext uri="{FF2B5EF4-FFF2-40B4-BE49-F238E27FC236}">
                <a16:creationId xmlns:a16="http://schemas.microsoft.com/office/drawing/2014/main" id="{2405BF71-E7C6-4F86-8BB0-0586C5E113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09" name="Line 23">
            <a:extLst>
              <a:ext uri="{FF2B5EF4-FFF2-40B4-BE49-F238E27FC236}">
                <a16:creationId xmlns:a16="http://schemas.microsoft.com/office/drawing/2014/main" id="{A8F641F4-4C3A-4C8C-9EB2-B6C48A2CBB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0" name="Rectangle 24">
            <a:extLst>
              <a:ext uri="{FF2B5EF4-FFF2-40B4-BE49-F238E27FC236}">
                <a16:creationId xmlns:a16="http://schemas.microsoft.com/office/drawing/2014/main" id="{24C14049-7848-4A66-AF87-66C823A29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7911" name="Line 25">
            <a:extLst>
              <a:ext uri="{FF2B5EF4-FFF2-40B4-BE49-F238E27FC236}">
                <a16:creationId xmlns:a16="http://schemas.microsoft.com/office/drawing/2014/main" id="{E6E4FD76-680B-42C3-89F5-66E11B40D2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2" name="Line 26">
            <a:extLst>
              <a:ext uri="{FF2B5EF4-FFF2-40B4-BE49-F238E27FC236}">
                <a16:creationId xmlns:a16="http://schemas.microsoft.com/office/drawing/2014/main" id="{FB210B9F-00AA-4454-A0AD-FAE9112DB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3" name="Rectangle 27">
            <a:extLst>
              <a:ext uri="{FF2B5EF4-FFF2-40B4-BE49-F238E27FC236}">
                <a16:creationId xmlns:a16="http://schemas.microsoft.com/office/drawing/2014/main" id="{1A5B787A-A577-4DEE-87AB-A51E80A3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7914" name="Line 28">
            <a:extLst>
              <a:ext uri="{FF2B5EF4-FFF2-40B4-BE49-F238E27FC236}">
                <a16:creationId xmlns:a16="http://schemas.microsoft.com/office/drawing/2014/main" id="{E699368F-5B75-42EA-BC90-60DB6F4637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5" name="Line 29">
            <a:extLst>
              <a:ext uri="{FF2B5EF4-FFF2-40B4-BE49-F238E27FC236}">
                <a16:creationId xmlns:a16="http://schemas.microsoft.com/office/drawing/2014/main" id="{B906D75F-1A18-4E09-86CF-2253363F69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6" name="Line 30">
            <a:extLst>
              <a:ext uri="{FF2B5EF4-FFF2-40B4-BE49-F238E27FC236}">
                <a16:creationId xmlns:a16="http://schemas.microsoft.com/office/drawing/2014/main" id="{D7673064-D793-4C1C-90B9-DDCA30A485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7" name="Line 31">
            <a:extLst>
              <a:ext uri="{FF2B5EF4-FFF2-40B4-BE49-F238E27FC236}">
                <a16:creationId xmlns:a16="http://schemas.microsoft.com/office/drawing/2014/main" id="{930B5283-1ADD-40D3-B9B7-83F5EDD899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18" name="Rectangle 32">
            <a:extLst>
              <a:ext uri="{FF2B5EF4-FFF2-40B4-BE49-F238E27FC236}">
                <a16:creationId xmlns:a16="http://schemas.microsoft.com/office/drawing/2014/main" id="{12FAD928-4D08-44B0-B9EB-30E74AA7E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45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7919" name="Line 33">
            <a:extLst>
              <a:ext uri="{FF2B5EF4-FFF2-40B4-BE49-F238E27FC236}">
                <a16:creationId xmlns:a16="http://schemas.microsoft.com/office/drawing/2014/main" id="{72560DC0-0ECA-4F95-98BB-070B4EC781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1C6C43A-4D44-408E-B16B-6C2021F74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5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7EA64D4-B0ED-4F8F-982D-01F81AA9B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6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F74A53F-D8D9-409D-87AD-3EE9D62AD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7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2B3FCA5A-05DA-4D9B-BB33-9D8B42AF9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8" name="Text Box 8">
            <a:extLst>
              <a:ext uri="{FF2B5EF4-FFF2-40B4-BE49-F238E27FC236}">
                <a16:creationId xmlns:a16="http://schemas.microsoft.com/office/drawing/2014/main" id="{DA45EB75-3C70-40CD-AB8E-0DA3CBB9E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8919" name="Text Box 9">
            <a:extLst>
              <a:ext uri="{FF2B5EF4-FFF2-40B4-BE49-F238E27FC236}">
                <a16:creationId xmlns:a16="http://schemas.microsoft.com/office/drawing/2014/main" id="{89738B57-A10C-48DF-A56E-3EBFEB010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38920" name="Rectangle 10">
            <a:extLst>
              <a:ext uri="{FF2B5EF4-FFF2-40B4-BE49-F238E27FC236}">
                <a16:creationId xmlns:a16="http://schemas.microsoft.com/office/drawing/2014/main" id="{002AF250-6015-4839-BF94-91C3A2C74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38921" name="Line 11">
            <a:extLst>
              <a:ext uri="{FF2B5EF4-FFF2-40B4-BE49-F238E27FC236}">
                <a16:creationId xmlns:a16="http://schemas.microsoft.com/office/drawing/2014/main" id="{F4963472-208F-46F0-A018-D618C74ABA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74173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22" name="Rectangle 12">
            <a:extLst>
              <a:ext uri="{FF2B5EF4-FFF2-40B4-BE49-F238E27FC236}">
                <a16:creationId xmlns:a16="http://schemas.microsoft.com/office/drawing/2014/main" id="{F968FF78-1371-4847-8807-C66621AB1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71633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8923" name="Line 13">
            <a:extLst>
              <a:ext uri="{FF2B5EF4-FFF2-40B4-BE49-F238E27FC236}">
                <a16:creationId xmlns:a16="http://schemas.microsoft.com/office/drawing/2014/main" id="{C7659A8D-195F-4558-934B-FE8D66FD0F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24" name="Line 14">
            <a:extLst>
              <a:ext uri="{FF2B5EF4-FFF2-40B4-BE49-F238E27FC236}">
                <a16:creationId xmlns:a16="http://schemas.microsoft.com/office/drawing/2014/main" id="{B22C3B90-02E2-49B9-94E8-253D58EC6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25" name="Line 15">
            <a:extLst>
              <a:ext uri="{FF2B5EF4-FFF2-40B4-BE49-F238E27FC236}">
                <a16:creationId xmlns:a16="http://schemas.microsoft.com/office/drawing/2014/main" id="{588A0E1D-0B86-43EC-AA05-9FEEE9B628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26" name="Line 16">
            <a:extLst>
              <a:ext uri="{FF2B5EF4-FFF2-40B4-BE49-F238E27FC236}">
                <a16:creationId xmlns:a16="http://schemas.microsoft.com/office/drawing/2014/main" id="{5D0787B9-C7F1-4E46-A55A-069956773D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27" name="Line 17">
            <a:extLst>
              <a:ext uri="{FF2B5EF4-FFF2-40B4-BE49-F238E27FC236}">
                <a16:creationId xmlns:a16="http://schemas.microsoft.com/office/drawing/2014/main" id="{F81CB6B5-14F9-497E-8DF6-C4044E54478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573463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28" name="Rectangle 18">
            <a:extLst>
              <a:ext uri="{FF2B5EF4-FFF2-40B4-BE49-F238E27FC236}">
                <a16:creationId xmlns:a16="http://schemas.microsoft.com/office/drawing/2014/main" id="{34DBCD24-572B-481F-B433-3CB844BC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8929" name="Rectangle 19">
            <a:extLst>
              <a:ext uri="{FF2B5EF4-FFF2-40B4-BE49-F238E27FC236}">
                <a16:creationId xmlns:a16="http://schemas.microsoft.com/office/drawing/2014/main" id="{4160D52E-88F7-442E-9C3C-C9DC72445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54806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38930" name="Line 20">
            <a:extLst>
              <a:ext uri="{FF2B5EF4-FFF2-40B4-BE49-F238E27FC236}">
                <a16:creationId xmlns:a16="http://schemas.microsoft.com/office/drawing/2014/main" id="{ECD0845E-6B5E-4395-AABF-04636BC24C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31" name="Rectangle 21">
            <a:extLst>
              <a:ext uri="{FF2B5EF4-FFF2-40B4-BE49-F238E27FC236}">
                <a16:creationId xmlns:a16="http://schemas.microsoft.com/office/drawing/2014/main" id="{DDFBD47B-0823-4AB0-819E-4C9D3107D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8932" name="Line 22">
            <a:extLst>
              <a:ext uri="{FF2B5EF4-FFF2-40B4-BE49-F238E27FC236}">
                <a16:creationId xmlns:a16="http://schemas.microsoft.com/office/drawing/2014/main" id="{EB18E468-AA61-481C-A605-2DC1376F88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33" name="Line 23">
            <a:extLst>
              <a:ext uri="{FF2B5EF4-FFF2-40B4-BE49-F238E27FC236}">
                <a16:creationId xmlns:a16="http://schemas.microsoft.com/office/drawing/2014/main" id="{87AD9C70-FC34-46D0-B8F9-A86894D4C5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34" name="Rectangle 24">
            <a:extLst>
              <a:ext uri="{FF2B5EF4-FFF2-40B4-BE49-F238E27FC236}">
                <a16:creationId xmlns:a16="http://schemas.microsoft.com/office/drawing/2014/main" id="{AD8DE51D-971C-4CB7-AA86-2342EA309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8935" name="Line 25">
            <a:extLst>
              <a:ext uri="{FF2B5EF4-FFF2-40B4-BE49-F238E27FC236}">
                <a16:creationId xmlns:a16="http://schemas.microsoft.com/office/drawing/2014/main" id="{092085A5-2381-48E6-8F00-42312D113B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36" name="Line 26">
            <a:extLst>
              <a:ext uri="{FF2B5EF4-FFF2-40B4-BE49-F238E27FC236}">
                <a16:creationId xmlns:a16="http://schemas.microsoft.com/office/drawing/2014/main" id="{85621E69-76C8-4054-BAB6-6AFC31FE95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37" name="Rectangle 27">
            <a:extLst>
              <a:ext uri="{FF2B5EF4-FFF2-40B4-BE49-F238E27FC236}">
                <a16:creationId xmlns:a16="http://schemas.microsoft.com/office/drawing/2014/main" id="{F585453B-7E14-4DC0-AD98-EE6CF7981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8938" name="Line 28">
            <a:extLst>
              <a:ext uri="{FF2B5EF4-FFF2-40B4-BE49-F238E27FC236}">
                <a16:creationId xmlns:a16="http://schemas.microsoft.com/office/drawing/2014/main" id="{058E3B2E-E610-4FD8-BBED-BF8EEB80F1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39" name="Line 29">
            <a:extLst>
              <a:ext uri="{FF2B5EF4-FFF2-40B4-BE49-F238E27FC236}">
                <a16:creationId xmlns:a16="http://schemas.microsoft.com/office/drawing/2014/main" id="{1A7370F9-4B25-43CF-AFC1-6489FAE02E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40" name="Line 30">
            <a:extLst>
              <a:ext uri="{FF2B5EF4-FFF2-40B4-BE49-F238E27FC236}">
                <a16:creationId xmlns:a16="http://schemas.microsoft.com/office/drawing/2014/main" id="{0B32702B-C39E-4962-99E6-603F95D01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41" name="Line 31">
            <a:extLst>
              <a:ext uri="{FF2B5EF4-FFF2-40B4-BE49-F238E27FC236}">
                <a16:creationId xmlns:a16="http://schemas.microsoft.com/office/drawing/2014/main" id="{B6653DD4-8AAD-46A8-A54E-EAA821C773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8942" name="Rectangle 32">
            <a:extLst>
              <a:ext uri="{FF2B5EF4-FFF2-40B4-BE49-F238E27FC236}">
                <a16:creationId xmlns:a16="http://schemas.microsoft.com/office/drawing/2014/main" id="{01C4C893-BF8B-4A3D-8D27-DDC6FD94C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7811BD-EEF5-4566-B2C0-9298D571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39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5EFD026-9508-4678-86A1-D543C07B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0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3B775D1-22F6-44AB-A19A-B70A49D27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1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7D8FAC3-F2DB-4F33-B107-B7E3FBA4F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2" name="Text Box 8">
            <a:extLst>
              <a:ext uri="{FF2B5EF4-FFF2-40B4-BE49-F238E27FC236}">
                <a16:creationId xmlns:a16="http://schemas.microsoft.com/office/drawing/2014/main" id="{DEE51F79-7E95-41F5-B896-8B94591DD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9943" name="Text Box 9">
            <a:extLst>
              <a:ext uri="{FF2B5EF4-FFF2-40B4-BE49-F238E27FC236}">
                <a16:creationId xmlns:a16="http://schemas.microsoft.com/office/drawing/2014/main" id="{3297A6F5-CACA-4E5B-A9CF-75D14B596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39944" name="Rectangle 10">
            <a:extLst>
              <a:ext uri="{FF2B5EF4-FFF2-40B4-BE49-F238E27FC236}">
                <a16:creationId xmlns:a16="http://schemas.microsoft.com/office/drawing/2014/main" id="{F8B0E020-58F6-4245-A5B9-09C6064C4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39945" name="Line 11">
            <a:extLst>
              <a:ext uri="{FF2B5EF4-FFF2-40B4-BE49-F238E27FC236}">
                <a16:creationId xmlns:a16="http://schemas.microsoft.com/office/drawing/2014/main" id="{C6818832-5CB7-4F58-B78C-9053CF5BCE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95922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46" name="Rectangle 12">
            <a:extLst>
              <a:ext uri="{FF2B5EF4-FFF2-40B4-BE49-F238E27FC236}">
                <a16:creationId xmlns:a16="http://schemas.microsoft.com/office/drawing/2014/main" id="{3577A69F-89F7-403E-9393-BD7347706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9338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9947" name="Line 13">
            <a:extLst>
              <a:ext uri="{FF2B5EF4-FFF2-40B4-BE49-F238E27FC236}">
                <a16:creationId xmlns:a16="http://schemas.microsoft.com/office/drawing/2014/main" id="{70A7C9C7-533B-48D0-A28E-AB7B1AEE3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48" name="Line 14">
            <a:extLst>
              <a:ext uri="{FF2B5EF4-FFF2-40B4-BE49-F238E27FC236}">
                <a16:creationId xmlns:a16="http://schemas.microsoft.com/office/drawing/2014/main" id="{C70DF3E2-EFC9-4FD1-BFCC-736B5C9D9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49" name="Line 15">
            <a:extLst>
              <a:ext uri="{FF2B5EF4-FFF2-40B4-BE49-F238E27FC236}">
                <a16:creationId xmlns:a16="http://schemas.microsoft.com/office/drawing/2014/main" id="{BC033C67-9EBD-4C81-94BB-D7C2FA7F8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50" name="Line 16">
            <a:extLst>
              <a:ext uri="{FF2B5EF4-FFF2-40B4-BE49-F238E27FC236}">
                <a16:creationId xmlns:a16="http://schemas.microsoft.com/office/drawing/2014/main" id="{F4FF18ED-B4A6-48F5-A209-CE45C695AC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51" name="Line 17">
            <a:extLst>
              <a:ext uri="{FF2B5EF4-FFF2-40B4-BE49-F238E27FC236}">
                <a16:creationId xmlns:a16="http://schemas.microsoft.com/office/drawing/2014/main" id="{83F84CF9-AA0C-40E1-8465-BAEC60AEBF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141663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52" name="Rectangle 18">
            <a:extLst>
              <a:ext uri="{FF2B5EF4-FFF2-40B4-BE49-F238E27FC236}">
                <a16:creationId xmlns:a16="http://schemas.microsoft.com/office/drawing/2014/main" id="{725B3400-87FC-451E-B201-719E8A77A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9953" name="Rectangle 19">
            <a:extLst>
              <a:ext uri="{FF2B5EF4-FFF2-40B4-BE49-F238E27FC236}">
                <a16:creationId xmlns:a16="http://schemas.microsoft.com/office/drawing/2014/main" id="{30C5C69D-B0DF-4F44-8B98-401DAA0C5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11626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39954" name="Line 20">
            <a:extLst>
              <a:ext uri="{FF2B5EF4-FFF2-40B4-BE49-F238E27FC236}">
                <a16:creationId xmlns:a16="http://schemas.microsoft.com/office/drawing/2014/main" id="{C21E8A06-EDAD-46B2-9BE6-4115D0643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55" name="Rectangle 21">
            <a:extLst>
              <a:ext uri="{FF2B5EF4-FFF2-40B4-BE49-F238E27FC236}">
                <a16:creationId xmlns:a16="http://schemas.microsoft.com/office/drawing/2014/main" id="{D02F74C7-EA59-47F3-A6BF-4F0017C29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9956" name="Line 22">
            <a:extLst>
              <a:ext uri="{FF2B5EF4-FFF2-40B4-BE49-F238E27FC236}">
                <a16:creationId xmlns:a16="http://schemas.microsoft.com/office/drawing/2014/main" id="{07ECCE05-A032-4CA4-B7BD-B0BA54947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57" name="Line 23">
            <a:extLst>
              <a:ext uri="{FF2B5EF4-FFF2-40B4-BE49-F238E27FC236}">
                <a16:creationId xmlns:a16="http://schemas.microsoft.com/office/drawing/2014/main" id="{CFE912AC-2CA8-4D49-8519-F7B7E8C1CA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58" name="Rectangle 24">
            <a:extLst>
              <a:ext uri="{FF2B5EF4-FFF2-40B4-BE49-F238E27FC236}">
                <a16:creationId xmlns:a16="http://schemas.microsoft.com/office/drawing/2014/main" id="{22E7854A-6152-4BDE-ABEB-2404E40DF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9959" name="Line 25">
            <a:extLst>
              <a:ext uri="{FF2B5EF4-FFF2-40B4-BE49-F238E27FC236}">
                <a16:creationId xmlns:a16="http://schemas.microsoft.com/office/drawing/2014/main" id="{50CB42FC-DA5F-4920-90E7-2F02E5BE9B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0" name="Line 26">
            <a:extLst>
              <a:ext uri="{FF2B5EF4-FFF2-40B4-BE49-F238E27FC236}">
                <a16:creationId xmlns:a16="http://schemas.microsoft.com/office/drawing/2014/main" id="{A98ED4CC-1F96-46FD-8C9D-7BF76D6226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1" name="Rectangle 27">
            <a:extLst>
              <a:ext uri="{FF2B5EF4-FFF2-40B4-BE49-F238E27FC236}">
                <a16:creationId xmlns:a16="http://schemas.microsoft.com/office/drawing/2014/main" id="{437E95BE-6DEA-4A6A-A5A6-2FD188DA4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9962" name="Line 28">
            <a:extLst>
              <a:ext uri="{FF2B5EF4-FFF2-40B4-BE49-F238E27FC236}">
                <a16:creationId xmlns:a16="http://schemas.microsoft.com/office/drawing/2014/main" id="{3A2A8061-B049-468D-8DE7-E3BAF3039F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3" name="Line 29">
            <a:extLst>
              <a:ext uri="{FF2B5EF4-FFF2-40B4-BE49-F238E27FC236}">
                <a16:creationId xmlns:a16="http://schemas.microsoft.com/office/drawing/2014/main" id="{13CCC922-2C17-4E2B-B764-5C7698F682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4" name="Line 30">
            <a:extLst>
              <a:ext uri="{FF2B5EF4-FFF2-40B4-BE49-F238E27FC236}">
                <a16:creationId xmlns:a16="http://schemas.microsoft.com/office/drawing/2014/main" id="{B108B032-4565-458E-A742-6AB6099D87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5" name="Line 31">
            <a:extLst>
              <a:ext uri="{FF2B5EF4-FFF2-40B4-BE49-F238E27FC236}">
                <a16:creationId xmlns:a16="http://schemas.microsoft.com/office/drawing/2014/main" id="{AFD9F1D5-5E2F-4967-98A0-3E15D9EC70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6" name="Rectangle 32">
            <a:extLst>
              <a:ext uri="{FF2B5EF4-FFF2-40B4-BE49-F238E27FC236}">
                <a16:creationId xmlns:a16="http://schemas.microsoft.com/office/drawing/2014/main" id="{8F032C57-26B1-46BB-8EBB-D5790B39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9967" name="Line 33">
            <a:extLst>
              <a:ext uri="{FF2B5EF4-FFF2-40B4-BE49-F238E27FC236}">
                <a16:creationId xmlns:a16="http://schemas.microsoft.com/office/drawing/2014/main" id="{9D226E98-2DA0-4B0C-BE55-6142808029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8" name="Line 34">
            <a:extLst>
              <a:ext uri="{FF2B5EF4-FFF2-40B4-BE49-F238E27FC236}">
                <a16:creationId xmlns:a16="http://schemas.microsoft.com/office/drawing/2014/main" id="{E20C64E4-A74D-459C-8FEC-992D87D788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295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9969" name="Rectangle 35">
            <a:extLst>
              <a:ext uri="{FF2B5EF4-FFF2-40B4-BE49-F238E27FC236}">
                <a16:creationId xmlns:a16="http://schemas.microsoft.com/office/drawing/2014/main" id="{35461DCC-F756-49A8-8477-2E63FA587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6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780C7ED-DFA9-4D49-AEC8-7C1E249F9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205908C-39C4-4278-89D7-6B80B8B0D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4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9D6B1FA-78B5-4532-A1B7-C3F7C5A65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5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F7BB2F3-640D-46FC-9D77-818BCEA2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6" name="Text Box 8">
            <a:extLst>
              <a:ext uri="{FF2B5EF4-FFF2-40B4-BE49-F238E27FC236}">
                <a16:creationId xmlns:a16="http://schemas.microsoft.com/office/drawing/2014/main" id="{B401B7D4-7D09-4CB8-B8B4-2D1899A44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0967" name="Text Box 9">
            <a:extLst>
              <a:ext uri="{FF2B5EF4-FFF2-40B4-BE49-F238E27FC236}">
                <a16:creationId xmlns:a16="http://schemas.microsoft.com/office/drawing/2014/main" id="{F45D3009-01FA-4535-9EF9-455EBD6B2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0968" name="Rectangle 10">
            <a:extLst>
              <a:ext uri="{FF2B5EF4-FFF2-40B4-BE49-F238E27FC236}">
                <a16:creationId xmlns:a16="http://schemas.microsoft.com/office/drawing/2014/main" id="{0AA904C3-5035-490A-AC0F-18A3EFBAC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0969" name="Line 11">
            <a:extLst>
              <a:ext uri="{FF2B5EF4-FFF2-40B4-BE49-F238E27FC236}">
                <a16:creationId xmlns:a16="http://schemas.microsoft.com/office/drawing/2014/main" id="{2A0860A9-936D-4C5A-B359-D8033E8DEB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422116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0" name="Rectangle 12">
            <a:extLst>
              <a:ext uri="{FF2B5EF4-FFF2-40B4-BE49-F238E27FC236}">
                <a16:creationId xmlns:a16="http://schemas.microsoft.com/office/drawing/2014/main" id="{59939C91-DDD1-4092-A271-1E317ADF7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1957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0971" name="Line 13">
            <a:extLst>
              <a:ext uri="{FF2B5EF4-FFF2-40B4-BE49-F238E27FC236}">
                <a16:creationId xmlns:a16="http://schemas.microsoft.com/office/drawing/2014/main" id="{F6974F2C-714D-4F36-BE31-3004B696D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2" name="Line 14">
            <a:extLst>
              <a:ext uri="{FF2B5EF4-FFF2-40B4-BE49-F238E27FC236}">
                <a16:creationId xmlns:a16="http://schemas.microsoft.com/office/drawing/2014/main" id="{C80A43B8-9131-4354-8261-CB7DF3FE2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3" name="Line 15">
            <a:extLst>
              <a:ext uri="{FF2B5EF4-FFF2-40B4-BE49-F238E27FC236}">
                <a16:creationId xmlns:a16="http://schemas.microsoft.com/office/drawing/2014/main" id="{07A971CC-E0EC-4522-B8FB-3910F4FB9A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4" name="Line 16">
            <a:extLst>
              <a:ext uri="{FF2B5EF4-FFF2-40B4-BE49-F238E27FC236}">
                <a16:creationId xmlns:a16="http://schemas.microsoft.com/office/drawing/2014/main" id="{67739F87-CDFA-47A6-A276-E48E035F47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5" name="Line 17">
            <a:extLst>
              <a:ext uri="{FF2B5EF4-FFF2-40B4-BE49-F238E27FC236}">
                <a16:creationId xmlns:a16="http://schemas.microsoft.com/office/drawing/2014/main" id="{69BFF8C5-7E8A-4CDC-890D-31DE74408B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2662238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6" name="Rectangle 18">
            <a:extLst>
              <a:ext uri="{FF2B5EF4-FFF2-40B4-BE49-F238E27FC236}">
                <a16:creationId xmlns:a16="http://schemas.microsoft.com/office/drawing/2014/main" id="{2982508A-E25F-4A5E-BDE3-5FF78F75B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0977" name="Rectangle 19">
            <a:extLst>
              <a:ext uri="{FF2B5EF4-FFF2-40B4-BE49-F238E27FC236}">
                <a16:creationId xmlns:a16="http://schemas.microsoft.com/office/drawing/2014/main" id="{17B8C010-B965-4B30-80E5-6F52630B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263683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0978" name="Line 20">
            <a:extLst>
              <a:ext uri="{FF2B5EF4-FFF2-40B4-BE49-F238E27FC236}">
                <a16:creationId xmlns:a16="http://schemas.microsoft.com/office/drawing/2014/main" id="{9EA796A8-1C5E-4F37-BD10-4847A6F66D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79" name="Rectangle 21">
            <a:extLst>
              <a:ext uri="{FF2B5EF4-FFF2-40B4-BE49-F238E27FC236}">
                <a16:creationId xmlns:a16="http://schemas.microsoft.com/office/drawing/2014/main" id="{29EE8FFF-559C-4879-A041-FEE9A8F78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0980" name="Line 22">
            <a:extLst>
              <a:ext uri="{FF2B5EF4-FFF2-40B4-BE49-F238E27FC236}">
                <a16:creationId xmlns:a16="http://schemas.microsoft.com/office/drawing/2014/main" id="{26064765-D813-4B7B-BE4D-1A3A21A668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1" name="Line 23">
            <a:extLst>
              <a:ext uri="{FF2B5EF4-FFF2-40B4-BE49-F238E27FC236}">
                <a16:creationId xmlns:a16="http://schemas.microsoft.com/office/drawing/2014/main" id="{10F81844-B4A4-4ED1-9057-CB1C30EBDD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2" name="Rectangle 24">
            <a:extLst>
              <a:ext uri="{FF2B5EF4-FFF2-40B4-BE49-F238E27FC236}">
                <a16:creationId xmlns:a16="http://schemas.microsoft.com/office/drawing/2014/main" id="{E49526E8-9185-4EA9-B1A1-D59762E74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0983" name="Line 25">
            <a:extLst>
              <a:ext uri="{FF2B5EF4-FFF2-40B4-BE49-F238E27FC236}">
                <a16:creationId xmlns:a16="http://schemas.microsoft.com/office/drawing/2014/main" id="{8B83CF7D-F2D4-44DE-BC10-10CA6A1695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4" name="Line 26">
            <a:extLst>
              <a:ext uri="{FF2B5EF4-FFF2-40B4-BE49-F238E27FC236}">
                <a16:creationId xmlns:a16="http://schemas.microsoft.com/office/drawing/2014/main" id="{F789462C-5B15-44EA-86F3-3462FC32F8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5" name="Rectangle 27">
            <a:extLst>
              <a:ext uri="{FF2B5EF4-FFF2-40B4-BE49-F238E27FC236}">
                <a16:creationId xmlns:a16="http://schemas.microsoft.com/office/drawing/2014/main" id="{8F0C0E1F-4BAD-406A-8FD6-234307995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0986" name="Line 28">
            <a:extLst>
              <a:ext uri="{FF2B5EF4-FFF2-40B4-BE49-F238E27FC236}">
                <a16:creationId xmlns:a16="http://schemas.microsoft.com/office/drawing/2014/main" id="{F309838F-177C-4177-A9FB-96817023DC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7" name="Line 29">
            <a:extLst>
              <a:ext uri="{FF2B5EF4-FFF2-40B4-BE49-F238E27FC236}">
                <a16:creationId xmlns:a16="http://schemas.microsoft.com/office/drawing/2014/main" id="{93E3395E-7A65-46F2-958E-2D39DCF7C1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8" name="Line 30">
            <a:extLst>
              <a:ext uri="{FF2B5EF4-FFF2-40B4-BE49-F238E27FC236}">
                <a16:creationId xmlns:a16="http://schemas.microsoft.com/office/drawing/2014/main" id="{5371D791-BA36-4A62-B374-F32C8EE9B7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89" name="Line 31">
            <a:extLst>
              <a:ext uri="{FF2B5EF4-FFF2-40B4-BE49-F238E27FC236}">
                <a16:creationId xmlns:a16="http://schemas.microsoft.com/office/drawing/2014/main" id="{2C6E35ED-CC50-4BC7-980D-E80ED9501E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90" name="Rectangle 32">
            <a:extLst>
              <a:ext uri="{FF2B5EF4-FFF2-40B4-BE49-F238E27FC236}">
                <a16:creationId xmlns:a16="http://schemas.microsoft.com/office/drawing/2014/main" id="{6C277ADE-69B7-4B76-9AAD-97AC71589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0991" name="Line 33">
            <a:extLst>
              <a:ext uri="{FF2B5EF4-FFF2-40B4-BE49-F238E27FC236}">
                <a16:creationId xmlns:a16="http://schemas.microsoft.com/office/drawing/2014/main" id="{2553AB69-96D5-4FCB-8E13-F89DCBD8C3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92" name="Line 34">
            <a:extLst>
              <a:ext uri="{FF2B5EF4-FFF2-40B4-BE49-F238E27FC236}">
                <a16:creationId xmlns:a16="http://schemas.microsoft.com/office/drawing/2014/main" id="{99786F7A-E3C3-417F-9EC8-E095A6FC6C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295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93" name="Rectangle 35">
            <a:extLst>
              <a:ext uri="{FF2B5EF4-FFF2-40B4-BE49-F238E27FC236}">
                <a16:creationId xmlns:a16="http://schemas.microsoft.com/office/drawing/2014/main" id="{3D02732D-790E-429B-A3D9-F7722941D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6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0994" name="Line 36">
            <a:extLst>
              <a:ext uri="{FF2B5EF4-FFF2-40B4-BE49-F238E27FC236}">
                <a16:creationId xmlns:a16="http://schemas.microsoft.com/office/drawing/2014/main" id="{52982EB2-F8F7-42D4-87FA-CAECEAD24A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995" name="Rectangle 37">
            <a:extLst>
              <a:ext uri="{FF2B5EF4-FFF2-40B4-BE49-F238E27FC236}">
                <a16:creationId xmlns:a16="http://schemas.microsoft.com/office/drawing/2014/main" id="{C2854FEC-3C43-499D-BFC4-3240928D1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8527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0996" name="Line 38">
            <a:extLst>
              <a:ext uri="{FF2B5EF4-FFF2-40B4-BE49-F238E27FC236}">
                <a16:creationId xmlns:a16="http://schemas.microsoft.com/office/drawing/2014/main" id="{0374911C-B38D-4728-9DFE-A52CE56E36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ED9AC52-7FED-4FD1-9333-6168AC1BA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87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0B7AE93-ED38-4945-9AA5-10AB489A6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88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35BDA44-6EDF-4A63-978D-E71389A3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89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73CAA5AE-3E8F-4BD1-A6A2-05B00BA00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0" name="Text Box 8">
            <a:extLst>
              <a:ext uri="{FF2B5EF4-FFF2-40B4-BE49-F238E27FC236}">
                <a16:creationId xmlns:a16="http://schemas.microsoft.com/office/drawing/2014/main" id="{998105C5-7748-482A-A34A-412FA2C71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1991" name="Text Box 9">
            <a:extLst>
              <a:ext uri="{FF2B5EF4-FFF2-40B4-BE49-F238E27FC236}">
                <a16:creationId xmlns:a16="http://schemas.microsoft.com/office/drawing/2014/main" id="{75283442-BB28-4380-B987-769301E43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1992" name="Rectangle 10">
            <a:extLst>
              <a:ext uri="{FF2B5EF4-FFF2-40B4-BE49-F238E27FC236}">
                <a16:creationId xmlns:a16="http://schemas.microsoft.com/office/drawing/2014/main" id="{A0C0F6D4-081C-4092-A4AE-540C5653C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1993" name="Line 11">
            <a:extLst>
              <a:ext uri="{FF2B5EF4-FFF2-40B4-BE49-F238E27FC236}">
                <a16:creationId xmlns:a16="http://schemas.microsoft.com/office/drawing/2014/main" id="{BA1FB844-6C6E-4DEF-A77A-D5DD5FE7F2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443706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994" name="Rectangle 12">
            <a:extLst>
              <a:ext uri="{FF2B5EF4-FFF2-40B4-BE49-F238E27FC236}">
                <a16:creationId xmlns:a16="http://schemas.microsoft.com/office/drawing/2014/main" id="{84812C4C-A421-4369-BEE7-30930F184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4116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1995" name="Line 13">
            <a:extLst>
              <a:ext uri="{FF2B5EF4-FFF2-40B4-BE49-F238E27FC236}">
                <a16:creationId xmlns:a16="http://schemas.microsoft.com/office/drawing/2014/main" id="{AC2E361B-3DA3-4B8C-AB27-5AB4E36F8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996" name="Line 14">
            <a:extLst>
              <a:ext uri="{FF2B5EF4-FFF2-40B4-BE49-F238E27FC236}">
                <a16:creationId xmlns:a16="http://schemas.microsoft.com/office/drawing/2014/main" id="{EDE02C0E-A65B-4ABE-8564-63107E51E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997" name="Line 15">
            <a:extLst>
              <a:ext uri="{FF2B5EF4-FFF2-40B4-BE49-F238E27FC236}">
                <a16:creationId xmlns:a16="http://schemas.microsoft.com/office/drawing/2014/main" id="{43B1A8AD-B615-4D16-A6A2-9341F135CF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998" name="Line 16">
            <a:extLst>
              <a:ext uri="{FF2B5EF4-FFF2-40B4-BE49-F238E27FC236}">
                <a16:creationId xmlns:a16="http://schemas.microsoft.com/office/drawing/2014/main" id="{CD9B002E-E84C-420E-9E55-9E172C379F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999" name="Line 17">
            <a:extLst>
              <a:ext uri="{FF2B5EF4-FFF2-40B4-BE49-F238E27FC236}">
                <a16:creationId xmlns:a16="http://schemas.microsoft.com/office/drawing/2014/main" id="{35645454-F342-4026-A10D-070AFB823B1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141663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00" name="Rectangle 18">
            <a:extLst>
              <a:ext uri="{FF2B5EF4-FFF2-40B4-BE49-F238E27FC236}">
                <a16:creationId xmlns:a16="http://schemas.microsoft.com/office/drawing/2014/main" id="{30C8EF1C-11A4-4419-AC06-FAF6232D2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2001" name="Rectangle 19">
            <a:extLst>
              <a:ext uri="{FF2B5EF4-FFF2-40B4-BE49-F238E27FC236}">
                <a16:creationId xmlns:a16="http://schemas.microsoft.com/office/drawing/2014/main" id="{8527DFF9-74A0-4447-8854-8BD498FFE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11626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2002" name="Line 20">
            <a:extLst>
              <a:ext uri="{FF2B5EF4-FFF2-40B4-BE49-F238E27FC236}">
                <a16:creationId xmlns:a16="http://schemas.microsoft.com/office/drawing/2014/main" id="{457D4814-882B-461A-8657-F957329727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03" name="Rectangle 21">
            <a:extLst>
              <a:ext uri="{FF2B5EF4-FFF2-40B4-BE49-F238E27FC236}">
                <a16:creationId xmlns:a16="http://schemas.microsoft.com/office/drawing/2014/main" id="{6558CE9C-664F-4CCD-A93B-76B539A5E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2004" name="Line 22">
            <a:extLst>
              <a:ext uri="{FF2B5EF4-FFF2-40B4-BE49-F238E27FC236}">
                <a16:creationId xmlns:a16="http://schemas.microsoft.com/office/drawing/2014/main" id="{7EE12533-4D56-4043-9F22-72ED92E950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05" name="Line 23">
            <a:extLst>
              <a:ext uri="{FF2B5EF4-FFF2-40B4-BE49-F238E27FC236}">
                <a16:creationId xmlns:a16="http://schemas.microsoft.com/office/drawing/2014/main" id="{2A679424-AD88-4844-AA39-20A55E6876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06" name="Rectangle 24">
            <a:extLst>
              <a:ext uri="{FF2B5EF4-FFF2-40B4-BE49-F238E27FC236}">
                <a16:creationId xmlns:a16="http://schemas.microsoft.com/office/drawing/2014/main" id="{C3AF59EC-FCBA-4792-972B-6107B25F6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2007" name="Line 25">
            <a:extLst>
              <a:ext uri="{FF2B5EF4-FFF2-40B4-BE49-F238E27FC236}">
                <a16:creationId xmlns:a16="http://schemas.microsoft.com/office/drawing/2014/main" id="{47FCF78B-8888-4E23-A91D-F5ABC7C932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08" name="Line 26">
            <a:extLst>
              <a:ext uri="{FF2B5EF4-FFF2-40B4-BE49-F238E27FC236}">
                <a16:creationId xmlns:a16="http://schemas.microsoft.com/office/drawing/2014/main" id="{39D95A25-008F-4AF6-AE59-22D716CB8C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09" name="Rectangle 27">
            <a:extLst>
              <a:ext uri="{FF2B5EF4-FFF2-40B4-BE49-F238E27FC236}">
                <a16:creationId xmlns:a16="http://schemas.microsoft.com/office/drawing/2014/main" id="{6B3DD84A-DCE2-47ED-9984-29A72DC1C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2010" name="Line 28">
            <a:extLst>
              <a:ext uri="{FF2B5EF4-FFF2-40B4-BE49-F238E27FC236}">
                <a16:creationId xmlns:a16="http://schemas.microsoft.com/office/drawing/2014/main" id="{6CD1B095-352B-4460-AE52-4B4C1DECDC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11" name="Line 29">
            <a:extLst>
              <a:ext uri="{FF2B5EF4-FFF2-40B4-BE49-F238E27FC236}">
                <a16:creationId xmlns:a16="http://schemas.microsoft.com/office/drawing/2014/main" id="{480A4A39-0BBC-4CD0-87DC-26EDAC5E96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12" name="Line 30">
            <a:extLst>
              <a:ext uri="{FF2B5EF4-FFF2-40B4-BE49-F238E27FC236}">
                <a16:creationId xmlns:a16="http://schemas.microsoft.com/office/drawing/2014/main" id="{BB7C9785-0F94-4CED-BD3C-47A2CD0465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13" name="Line 31">
            <a:extLst>
              <a:ext uri="{FF2B5EF4-FFF2-40B4-BE49-F238E27FC236}">
                <a16:creationId xmlns:a16="http://schemas.microsoft.com/office/drawing/2014/main" id="{412E13B9-A15C-41F4-A034-C2C2FA04FC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14" name="Rectangle 32">
            <a:extLst>
              <a:ext uri="{FF2B5EF4-FFF2-40B4-BE49-F238E27FC236}">
                <a16:creationId xmlns:a16="http://schemas.microsoft.com/office/drawing/2014/main" id="{4EE8411D-D567-488B-9F16-7F6C1FAD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2015" name="Line 33">
            <a:extLst>
              <a:ext uri="{FF2B5EF4-FFF2-40B4-BE49-F238E27FC236}">
                <a16:creationId xmlns:a16="http://schemas.microsoft.com/office/drawing/2014/main" id="{A1CB9513-C23C-4A03-9BC6-37F067A533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16" name="Line 34">
            <a:extLst>
              <a:ext uri="{FF2B5EF4-FFF2-40B4-BE49-F238E27FC236}">
                <a16:creationId xmlns:a16="http://schemas.microsoft.com/office/drawing/2014/main" id="{D45761C6-9525-469A-AE09-2CAAC5AF9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295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2017" name="Rectangle 35">
            <a:extLst>
              <a:ext uri="{FF2B5EF4-FFF2-40B4-BE49-F238E27FC236}">
                <a16:creationId xmlns:a16="http://schemas.microsoft.com/office/drawing/2014/main" id="{4A1005E8-1184-496F-9547-E40DC3954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6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E5ADE6E-DBA4-4E07-B4AA-3943E7075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1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F8C2F00-BF81-42DF-B508-86967F4C5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2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90884B9-2A7D-40A8-A50B-9AE01AA9D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3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732F0A4-96BA-406F-B0F6-BC5E1658F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4" name="Text Box 8">
            <a:extLst>
              <a:ext uri="{FF2B5EF4-FFF2-40B4-BE49-F238E27FC236}">
                <a16:creationId xmlns:a16="http://schemas.microsoft.com/office/drawing/2014/main" id="{09DDFCF8-15E8-4E31-89B7-A52EA36AB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3015" name="Text Box 9">
            <a:extLst>
              <a:ext uri="{FF2B5EF4-FFF2-40B4-BE49-F238E27FC236}">
                <a16:creationId xmlns:a16="http://schemas.microsoft.com/office/drawing/2014/main" id="{92527091-1170-40EA-9C53-14758C248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3016" name="Rectangle 10">
            <a:extLst>
              <a:ext uri="{FF2B5EF4-FFF2-40B4-BE49-F238E27FC236}">
                <a16:creationId xmlns:a16="http://schemas.microsoft.com/office/drawing/2014/main" id="{24D39C4E-32D9-4C93-9A98-C1A09FB57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3017" name="Line 11">
            <a:extLst>
              <a:ext uri="{FF2B5EF4-FFF2-40B4-BE49-F238E27FC236}">
                <a16:creationId xmlns:a16="http://schemas.microsoft.com/office/drawing/2014/main" id="{CD71ECEE-1C99-4990-8E93-708916F787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465296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18" name="Rectangle 12">
            <a:extLst>
              <a:ext uri="{FF2B5EF4-FFF2-40B4-BE49-F238E27FC236}">
                <a16:creationId xmlns:a16="http://schemas.microsoft.com/office/drawing/2014/main" id="{30944D5D-2734-46BE-939C-EEE4B8EB0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6275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3019" name="Line 13">
            <a:extLst>
              <a:ext uri="{FF2B5EF4-FFF2-40B4-BE49-F238E27FC236}">
                <a16:creationId xmlns:a16="http://schemas.microsoft.com/office/drawing/2014/main" id="{84602588-C0AE-494C-8CB1-74CBE44B3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0" name="Line 14">
            <a:extLst>
              <a:ext uri="{FF2B5EF4-FFF2-40B4-BE49-F238E27FC236}">
                <a16:creationId xmlns:a16="http://schemas.microsoft.com/office/drawing/2014/main" id="{2B759808-A8E2-474E-B4A4-89677DDFB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1" name="Line 15">
            <a:extLst>
              <a:ext uri="{FF2B5EF4-FFF2-40B4-BE49-F238E27FC236}">
                <a16:creationId xmlns:a16="http://schemas.microsoft.com/office/drawing/2014/main" id="{6568B98B-CBDC-4B38-8E6F-850CCC2D6D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2" name="Line 16">
            <a:extLst>
              <a:ext uri="{FF2B5EF4-FFF2-40B4-BE49-F238E27FC236}">
                <a16:creationId xmlns:a16="http://schemas.microsoft.com/office/drawing/2014/main" id="{594BDD9C-284B-4265-81A5-78F4D96AB0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3" name="Line 17">
            <a:extLst>
              <a:ext uri="{FF2B5EF4-FFF2-40B4-BE49-F238E27FC236}">
                <a16:creationId xmlns:a16="http://schemas.microsoft.com/office/drawing/2014/main" id="{C4667035-AC2A-49AD-B368-905DBF7A12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525838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4" name="Rectangle 18">
            <a:extLst>
              <a:ext uri="{FF2B5EF4-FFF2-40B4-BE49-F238E27FC236}">
                <a16:creationId xmlns:a16="http://schemas.microsoft.com/office/drawing/2014/main" id="{69A413E4-DF5F-4F05-86DE-C834CEC6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3025" name="Rectangle 19">
            <a:extLst>
              <a:ext uri="{FF2B5EF4-FFF2-40B4-BE49-F238E27FC236}">
                <a16:creationId xmlns:a16="http://schemas.microsoft.com/office/drawing/2014/main" id="{A9EB05B5-2FFF-4C34-9B82-2AC8DA4DC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50043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3026" name="Line 20">
            <a:extLst>
              <a:ext uri="{FF2B5EF4-FFF2-40B4-BE49-F238E27FC236}">
                <a16:creationId xmlns:a16="http://schemas.microsoft.com/office/drawing/2014/main" id="{3D783D41-2CAD-49A8-9C49-429E47DE1F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7" name="Rectangle 21">
            <a:extLst>
              <a:ext uri="{FF2B5EF4-FFF2-40B4-BE49-F238E27FC236}">
                <a16:creationId xmlns:a16="http://schemas.microsoft.com/office/drawing/2014/main" id="{9B559ACC-54DB-4FB1-94FE-15418BD78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3028" name="Line 22">
            <a:extLst>
              <a:ext uri="{FF2B5EF4-FFF2-40B4-BE49-F238E27FC236}">
                <a16:creationId xmlns:a16="http://schemas.microsoft.com/office/drawing/2014/main" id="{106CDA5A-27BA-4ED5-B2B4-D7F49AC97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29" name="Line 23">
            <a:extLst>
              <a:ext uri="{FF2B5EF4-FFF2-40B4-BE49-F238E27FC236}">
                <a16:creationId xmlns:a16="http://schemas.microsoft.com/office/drawing/2014/main" id="{336C720C-BA4C-4699-ACB7-07122291D6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0" name="Rectangle 24">
            <a:extLst>
              <a:ext uri="{FF2B5EF4-FFF2-40B4-BE49-F238E27FC236}">
                <a16:creationId xmlns:a16="http://schemas.microsoft.com/office/drawing/2014/main" id="{67EB65C3-5B0A-4369-94DA-66D0836F4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3031" name="Line 25">
            <a:extLst>
              <a:ext uri="{FF2B5EF4-FFF2-40B4-BE49-F238E27FC236}">
                <a16:creationId xmlns:a16="http://schemas.microsoft.com/office/drawing/2014/main" id="{F0128C96-C91B-49EB-AE9F-9B9B04095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2" name="Line 26">
            <a:extLst>
              <a:ext uri="{FF2B5EF4-FFF2-40B4-BE49-F238E27FC236}">
                <a16:creationId xmlns:a16="http://schemas.microsoft.com/office/drawing/2014/main" id="{D3C80793-30B9-4979-8335-D763510C62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3" name="Rectangle 27">
            <a:extLst>
              <a:ext uri="{FF2B5EF4-FFF2-40B4-BE49-F238E27FC236}">
                <a16:creationId xmlns:a16="http://schemas.microsoft.com/office/drawing/2014/main" id="{C6ADECAE-FA79-48C9-A6BD-975D3F13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3034" name="Line 28">
            <a:extLst>
              <a:ext uri="{FF2B5EF4-FFF2-40B4-BE49-F238E27FC236}">
                <a16:creationId xmlns:a16="http://schemas.microsoft.com/office/drawing/2014/main" id="{28721F5A-A95D-4FA4-BBA7-8EB9DAABBF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5" name="Line 29">
            <a:extLst>
              <a:ext uri="{FF2B5EF4-FFF2-40B4-BE49-F238E27FC236}">
                <a16:creationId xmlns:a16="http://schemas.microsoft.com/office/drawing/2014/main" id="{3915987A-1C11-4641-924C-50FC0ABCCD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6" name="Line 30">
            <a:extLst>
              <a:ext uri="{FF2B5EF4-FFF2-40B4-BE49-F238E27FC236}">
                <a16:creationId xmlns:a16="http://schemas.microsoft.com/office/drawing/2014/main" id="{528D1C58-3B24-4BD0-8447-EF0AE15DB0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7" name="Line 31">
            <a:extLst>
              <a:ext uri="{FF2B5EF4-FFF2-40B4-BE49-F238E27FC236}">
                <a16:creationId xmlns:a16="http://schemas.microsoft.com/office/drawing/2014/main" id="{4F0BD366-C22F-4439-AC16-CBB1F71054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3038" name="Rectangle 32">
            <a:extLst>
              <a:ext uri="{FF2B5EF4-FFF2-40B4-BE49-F238E27FC236}">
                <a16:creationId xmlns:a16="http://schemas.microsoft.com/office/drawing/2014/main" id="{D5924D23-AF42-40A4-87A9-D6079A00D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6CBCEBE-155B-4A05-8B53-EE7DCF8B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5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98E5C48-D2EE-4CC6-A2CF-081B04CCB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6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87CEA63-5A34-45DF-B983-3C4EB191B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7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44090515-89C4-4A11-A206-FE82A300A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8" name="Text Box 8">
            <a:extLst>
              <a:ext uri="{FF2B5EF4-FFF2-40B4-BE49-F238E27FC236}">
                <a16:creationId xmlns:a16="http://schemas.microsoft.com/office/drawing/2014/main" id="{69A17D09-5ABA-4F4E-8D3A-D8542FFC3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latin typeface="Arial" panose="020B0604020202020204" pitchFamily="34" charset="0"/>
              </a:rPr>
              <a:t>const  a=10;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var    b,c;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procedure p;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c:=b+a;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end;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read(b);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while b#0 do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call p;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write(2*c);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read(b);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end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end.</a:t>
            </a:r>
          </a:p>
        </p:txBody>
      </p:sp>
      <p:sp>
        <p:nvSpPr>
          <p:cNvPr id="44039" name="Text Box 9">
            <a:extLst>
              <a:ext uri="{FF2B5EF4-FFF2-40B4-BE49-F238E27FC236}">
                <a16:creationId xmlns:a16="http://schemas.microsoft.com/office/drawing/2014/main" id="{090BD67C-8C31-41CC-927F-A9DCA7A63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4040" name="Rectangle 10">
            <a:extLst>
              <a:ext uri="{FF2B5EF4-FFF2-40B4-BE49-F238E27FC236}">
                <a16:creationId xmlns:a16="http://schemas.microsoft.com/office/drawing/2014/main" id="{49FA9AB7-A518-447A-9995-7ADC0F33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4041" name="Line 11">
            <a:extLst>
              <a:ext uri="{FF2B5EF4-FFF2-40B4-BE49-F238E27FC236}">
                <a16:creationId xmlns:a16="http://schemas.microsoft.com/office/drawing/2014/main" id="{5AE2E1C2-6EBF-425C-8FD2-3D2C1B13C0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170180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42" name="Rectangle 12">
            <a:extLst>
              <a:ext uri="{FF2B5EF4-FFF2-40B4-BE49-F238E27FC236}">
                <a16:creationId xmlns:a16="http://schemas.microsoft.com/office/drawing/2014/main" id="{DEDF3512-E5E9-48FE-B7EB-3CF611B4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6764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4043" name="Line 13">
            <a:extLst>
              <a:ext uri="{FF2B5EF4-FFF2-40B4-BE49-F238E27FC236}">
                <a16:creationId xmlns:a16="http://schemas.microsoft.com/office/drawing/2014/main" id="{1CA82A64-8085-4F50-801B-FC1FB4E9F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44" name="Line 14">
            <a:extLst>
              <a:ext uri="{FF2B5EF4-FFF2-40B4-BE49-F238E27FC236}">
                <a16:creationId xmlns:a16="http://schemas.microsoft.com/office/drawing/2014/main" id="{9D67C0D2-6EDB-4F44-ACEF-8B3A8C0F2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45" name="Line 15">
            <a:extLst>
              <a:ext uri="{FF2B5EF4-FFF2-40B4-BE49-F238E27FC236}">
                <a16:creationId xmlns:a16="http://schemas.microsoft.com/office/drawing/2014/main" id="{5AB2E451-F49B-42BF-A9D5-71B357D28E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46" name="Line 16">
            <a:extLst>
              <a:ext uri="{FF2B5EF4-FFF2-40B4-BE49-F238E27FC236}">
                <a16:creationId xmlns:a16="http://schemas.microsoft.com/office/drawing/2014/main" id="{114ED8A0-2B02-40D3-8297-59EC317156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3502025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47" name="Line 17">
            <a:extLst>
              <a:ext uri="{FF2B5EF4-FFF2-40B4-BE49-F238E27FC236}">
                <a16:creationId xmlns:a16="http://schemas.microsoft.com/office/drawing/2014/main" id="{A83C9F0B-7754-45CB-B6C1-0D616ABFBB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525838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48" name="Rectangle 18">
            <a:extLst>
              <a:ext uri="{FF2B5EF4-FFF2-40B4-BE49-F238E27FC236}">
                <a16:creationId xmlns:a16="http://schemas.microsoft.com/office/drawing/2014/main" id="{486F2480-EDC5-4192-B207-055BC5B66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4766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4049" name="Rectangle 19">
            <a:extLst>
              <a:ext uri="{FF2B5EF4-FFF2-40B4-BE49-F238E27FC236}">
                <a16:creationId xmlns:a16="http://schemas.microsoft.com/office/drawing/2014/main" id="{043782DF-74E7-4731-BE43-75DC3ABA6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50043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4050" name="Line 20">
            <a:extLst>
              <a:ext uri="{FF2B5EF4-FFF2-40B4-BE49-F238E27FC236}">
                <a16:creationId xmlns:a16="http://schemas.microsoft.com/office/drawing/2014/main" id="{F3249206-C66C-46DD-A6B2-FEE4239656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51" name="Rectangle 21">
            <a:extLst>
              <a:ext uri="{FF2B5EF4-FFF2-40B4-BE49-F238E27FC236}">
                <a16:creationId xmlns:a16="http://schemas.microsoft.com/office/drawing/2014/main" id="{0A134A6F-15B7-4FD5-9E0A-C6178B539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4052" name="Line 22">
            <a:extLst>
              <a:ext uri="{FF2B5EF4-FFF2-40B4-BE49-F238E27FC236}">
                <a16:creationId xmlns:a16="http://schemas.microsoft.com/office/drawing/2014/main" id="{479C1F28-F345-4455-AB91-0168C3172F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53" name="Line 23">
            <a:extLst>
              <a:ext uri="{FF2B5EF4-FFF2-40B4-BE49-F238E27FC236}">
                <a16:creationId xmlns:a16="http://schemas.microsoft.com/office/drawing/2014/main" id="{5BFB6E2C-5BE5-478E-B951-D21AD99BB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54" name="Rectangle 24">
            <a:extLst>
              <a:ext uri="{FF2B5EF4-FFF2-40B4-BE49-F238E27FC236}">
                <a16:creationId xmlns:a16="http://schemas.microsoft.com/office/drawing/2014/main" id="{D6C1562F-9358-425E-A8D5-787BA4E26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4055" name="Line 25">
            <a:extLst>
              <a:ext uri="{FF2B5EF4-FFF2-40B4-BE49-F238E27FC236}">
                <a16:creationId xmlns:a16="http://schemas.microsoft.com/office/drawing/2014/main" id="{0A046166-1861-4DBB-86E9-15C5326A3C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56" name="Line 26">
            <a:extLst>
              <a:ext uri="{FF2B5EF4-FFF2-40B4-BE49-F238E27FC236}">
                <a16:creationId xmlns:a16="http://schemas.microsoft.com/office/drawing/2014/main" id="{7EA4B820-7A35-4ECE-A2CE-4CA94AB5BE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57" name="Rectangle 27">
            <a:extLst>
              <a:ext uri="{FF2B5EF4-FFF2-40B4-BE49-F238E27FC236}">
                <a16:creationId xmlns:a16="http://schemas.microsoft.com/office/drawing/2014/main" id="{26A98B2B-13C4-4E22-90BF-767773F9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4058" name="Line 28">
            <a:extLst>
              <a:ext uri="{FF2B5EF4-FFF2-40B4-BE49-F238E27FC236}">
                <a16:creationId xmlns:a16="http://schemas.microsoft.com/office/drawing/2014/main" id="{91CA967D-C861-4646-807C-7BDCB10CF8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59" name="Line 29">
            <a:extLst>
              <a:ext uri="{FF2B5EF4-FFF2-40B4-BE49-F238E27FC236}">
                <a16:creationId xmlns:a16="http://schemas.microsoft.com/office/drawing/2014/main" id="{6034A2C7-EA2F-4306-9621-D8590A8C43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0" name="Line 30">
            <a:extLst>
              <a:ext uri="{FF2B5EF4-FFF2-40B4-BE49-F238E27FC236}">
                <a16:creationId xmlns:a16="http://schemas.microsoft.com/office/drawing/2014/main" id="{896CFD3D-CBD2-41FE-920C-5021D41C79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1" name="Line 31">
            <a:extLst>
              <a:ext uri="{FF2B5EF4-FFF2-40B4-BE49-F238E27FC236}">
                <a16:creationId xmlns:a16="http://schemas.microsoft.com/office/drawing/2014/main" id="{8459AD9C-7DE2-467B-82CA-95502457B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2" name="Rectangle 32">
            <a:extLst>
              <a:ext uri="{FF2B5EF4-FFF2-40B4-BE49-F238E27FC236}">
                <a16:creationId xmlns:a16="http://schemas.microsoft.com/office/drawing/2014/main" id="{F8E48FA2-7025-47E4-90A9-759334F7E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4063" name="Line 33">
            <a:extLst>
              <a:ext uri="{FF2B5EF4-FFF2-40B4-BE49-F238E27FC236}">
                <a16:creationId xmlns:a16="http://schemas.microsoft.com/office/drawing/2014/main" id="{3150B094-230B-4BC3-9284-B51D855501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4" name="Rectangle 34">
            <a:extLst>
              <a:ext uri="{FF2B5EF4-FFF2-40B4-BE49-F238E27FC236}">
                <a16:creationId xmlns:a16="http://schemas.microsoft.com/office/drawing/2014/main" id="{9337DBD9-D792-49DB-99D9-D467C2CBB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45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4065" name="Line 35">
            <a:extLst>
              <a:ext uri="{FF2B5EF4-FFF2-40B4-BE49-F238E27FC236}">
                <a16:creationId xmlns:a16="http://schemas.microsoft.com/office/drawing/2014/main" id="{63F24F2C-5C7A-469E-BF59-792DC252D4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6" name="Line 36">
            <a:extLst>
              <a:ext uri="{FF2B5EF4-FFF2-40B4-BE49-F238E27FC236}">
                <a16:creationId xmlns:a16="http://schemas.microsoft.com/office/drawing/2014/main" id="{D69E0B9A-9773-4D3C-8774-81F7B1BBD7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7" name="Rectangle 37">
            <a:extLst>
              <a:ext uri="{FF2B5EF4-FFF2-40B4-BE49-F238E27FC236}">
                <a16:creationId xmlns:a16="http://schemas.microsoft.com/office/drawing/2014/main" id="{DF629AD0-FFDE-4935-9238-99690D37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8527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4068" name="Line 38">
            <a:extLst>
              <a:ext uri="{FF2B5EF4-FFF2-40B4-BE49-F238E27FC236}">
                <a16:creationId xmlns:a16="http://schemas.microsoft.com/office/drawing/2014/main" id="{D9B3EDEA-8813-4CFC-8F82-0D8B9D5BEE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69" name="Line 39">
            <a:extLst>
              <a:ext uri="{FF2B5EF4-FFF2-40B4-BE49-F238E27FC236}">
                <a16:creationId xmlns:a16="http://schemas.microsoft.com/office/drawing/2014/main" id="{C72A1DDB-C445-4B95-A220-E051D61F90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209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4070" name="Rectangle 40">
            <a:extLst>
              <a:ext uri="{FF2B5EF4-FFF2-40B4-BE49-F238E27FC236}">
                <a16:creationId xmlns:a16="http://schemas.microsoft.com/office/drawing/2014/main" id="{81F3C1E0-99DF-4C73-ABB8-C2528F52C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4209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4071" name="Line 41">
            <a:extLst>
              <a:ext uri="{FF2B5EF4-FFF2-40B4-BE49-F238E27FC236}">
                <a16:creationId xmlns:a16="http://schemas.microsoft.com/office/drawing/2014/main" id="{75417F9D-3BC5-40F4-9FCF-DCF0BE70EC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209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697BB4B-F625-4784-A392-031257360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59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DC30D52-CF06-4F0B-9A72-C6540AA0E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0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30D9610-DCBD-4865-9364-18731CCF1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1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0A72159-8304-484F-8FED-A461EEED4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2" name="Text Box 8">
            <a:extLst>
              <a:ext uri="{FF2B5EF4-FFF2-40B4-BE49-F238E27FC236}">
                <a16:creationId xmlns:a16="http://schemas.microsoft.com/office/drawing/2014/main" id="{016607E7-4778-4263-96AA-B39B1D0F1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5063" name="Text Box 9">
            <a:extLst>
              <a:ext uri="{FF2B5EF4-FFF2-40B4-BE49-F238E27FC236}">
                <a16:creationId xmlns:a16="http://schemas.microsoft.com/office/drawing/2014/main" id="{4EFD8B91-1EC6-47FA-8C9E-417AC16AD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5064" name="Rectangle 10">
            <a:extLst>
              <a:ext uri="{FF2B5EF4-FFF2-40B4-BE49-F238E27FC236}">
                <a16:creationId xmlns:a16="http://schemas.microsoft.com/office/drawing/2014/main" id="{3DAEE658-66D0-4447-87D1-77DBA06F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5065" name="Line 11">
            <a:extLst>
              <a:ext uri="{FF2B5EF4-FFF2-40B4-BE49-F238E27FC236}">
                <a16:creationId xmlns:a16="http://schemas.microsoft.com/office/drawing/2014/main" id="{2BCB6714-B615-4ABB-AEA1-FE6AFBC0EA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191770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66" name="Rectangle 12">
            <a:extLst>
              <a:ext uri="{FF2B5EF4-FFF2-40B4-BE49-F238E27FC236}">
                <a16:creationId xmlns:a16="http://schemas.microsoft.com/office/drawing/2014/main" id="{8A34A8C8-9B43-469F-872B-77379788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8923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5067" name="Line 13">
            <a:extLst>
              <a:ext uri="{FF2B5EF4-FFF2-40B4-BE49-F238E27FC236}">
                <a16:creationId xmlns:a16="http://schemas.microsoft.com/office/drawing/2014/main" id="{5785B764-C192-422F-B661-CBB86DB0D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68" name="Line 14">
            <a:extLst>
              <a:ext uri="{FF2B5EF4-FFF2-40B4-BE49-F238E27FC236}">
                <a16:creationId xmlns:a16="http://schemas.microsoft.com/office/drawing/2014/main" id="{475367AD-A6ED-4C11-970D-C88DB3534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69" name="Line 15">
            <a:extLst>
              <a:ext uri="{FF2B5EF4-FFF2-40B4-BE49-F238E27FC236}">
                <a16:creationId xmlns:a16="http://schemas.microsoft.com/office/drawing/2014/main" id="{4DFA571E-5671-4060-BEC0-812CB3320B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70" name="Line 16">
            <a:extLst>
              <a:ext uri="{FF2B5EF4-FFF2-40B4-BE49-F238E27FC236}">
                <a16:creationId xmlns:a16="http://schemas.microsoft.com/office/drawing/2014/main" id="{0DDCCB07-46CD-49E7-AA38-EB57FE00FD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3502025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71" name="Line 17">
            <a:extLst>
              <a:ext uri="{FF2B5EF4-FFF2-40B4-BE49-F238E27FC236}">
                <a16:creationId xmlns:a16="http://schemas.microsoft.com/office/drawing/2014/main" id="{234F0337-DABC-4705-ABA9-74F484F7FE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2276475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72" name="Rectangle 18">
            <a:extLst>
              <a:ext uri="{FF2B5EF4-FFF2-40B4-BE49-F238E27FC236}">
                <a16:creationId xmlns:a16="http://schemas.microsoft.com/office/drawing/2014/main" id="{EA536FCD-3D27-460C-BBDE-326EB3BCF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4766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5073" name="Rectangle 19">
            <a:extLst>
              <a:ext uri="{FF2B5EF4-FFF2-40B4-BE49-F238E27FC236}">
                <a16:creationId xmlns:a16="http://schemas.microsoft.com/office/drawing/2014/main" id="{6BB562D0-F08A-4BC5-A24A-ACD0973DF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2251075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5074" name="Line 20">
            <a:extLst>
              <a:ext uri="{FF2B5EF4-FFF2-40B4-BE49-F238E27FC236}">
                <a16:creationId xmlns:a16="http://schemas.microsoft.com/office/drawing/2014/main" id="{80748317-ED8F-4FA3-A9AA-02691A6002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75" name="Rectangle 21">
            <a:extLst>
              <a:ext uri="{FF2B5EF4-FFF2-40B4-BE49-F238E27FC236}">
                <a16:creationId xmlns:a16="http://schemas.microsoft.com/office/drawing/2014/main" id="{6C47073A-8057-4DAD-B4A8-38E5ADAD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5076" name="Line 22">
            <a:extLst>
              <a:ext uri="{FF2B5EF4-FFF2-40B4-BE49-F238E27FC236}">
                <a16:creationId xmlns:a16="http://schemas.microsoft.com/office/drawing/2014/main" id="{ADAE1877-4690-4E33-BCDD-BDB8B210CE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77" name="Line 23">
            <a:extLst>
              <a:ext uri="{FF2B5EF4-FFF2-40B4-BE49-F238E27FC236}">
                <a16:creationId xmlns:a16="http://schemas.microsoft.com/office/drawing/2014/main" id="{B38AF278-191C-4C8E-8CC2-CF2F8CFE38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78" name="Rectangle 24">
            <a:extLst>
              <a:ext uri="{FF2B5EF4-FFF2-40B4-BE49-F238E27FC236}">
                <a16:creationId xmlns:a16="http://schemas.microsoft.com/office/drawing/2014/main" id="{3655B5FB-5E19-4D89-BBFD-F87B012AD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5079" name="Line 25">
            <a:extLst>
              <a:ext uri="{FF2B5EF4-FFF2-40B4-BE49-F238E27FC236}">
                <a16:creationId xmlns:a16="http://schemas.microsoft.com/office/drawing/2014/main" id="{32B8797B-4190-48F7-A4B3-9D7C822BB3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0" name="Line 26">
            <a:extLst>
              <a:ext uri="{FF2B5EF4-FFF2-40B4-BE49-F238E27FC236}">
                <a16:creationId xmlns:a16="http://schemas.microsoft.com/office/drawing/2014/main" id="{921931A7-12F9-4BA9-A181-095EC6C11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1" name="Rectangle 27">
            <a:extLst>
              <a:ext uri="{FF2B5EF4-FFF2-40B4-BE49-F238E27FC236}">
                <a16:creationId xmlns:a16="http://schemas.microsoft.com/office/drawing/2014/main" id="{F018C4CB-FCAC-43F7-8A19-0CA5EE1A6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5082" name="Line 28">
            <a:extLst>
              <a:ext uri="{FF2B5EF4-FFF2-40B4-BE49-F238E27FC236}">
                <a16:creationId xmlns:a16="http://schemas.microsoft.com/office/drawing/2014/main" id="{1C317B9B-355B-4D27-B878-BC7BECC28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3" name="Line 29">
            <a:extLst>
              <a:ext uri="{FF2B5EF4-FFF2-40B4-BE49-F238E27FC236}">
                <a16:creationId xmlns:a16="http://schemas.microsoft.com/office/drawing/2014/main" id="{A7E6FA94-28FF-487D-968F-BCE1FD5265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4" name="Line 30">
            <a:extLst>
              <a:ext uri="{FF2B5EF4-FFF2-40B4-BE49-F238E27FC236}">
                <a16:creationId xmlns:a16="http://schemas.microsoft.com/office/drawing/2014/main" id="{2CEA714A-E9E7-4D22-9639-3D16324C74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5" name="Line 31">
            <a:extLst>
              <a:ext uri="{FF2B5EF4-FFF2-40B4-BE49-F238E27FC236}">
                <a16:creationId xmlns:a16="http://schemas.microsoft.com/office/drawing/2014/main" id="{7DDE6A3B-EFF3-4D49-8FAB-51074E56D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6" name="Rectangle 32">
            <a:extLst>
              <a:ext uri="{FF2B5EF4-FFF2-40B4-BE49-F238E27FC236}">
                <a16:creationId xmlns:a16="http://schemas.microsoft.com/office/drawing/2014/main" id="{14DB0ACC-D0EE-4E7E-8060-4A6BA88C5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5087" name="Line 33">
            <a:extLst>
              <a:ext uri="{FF2B5EF4-FFF2-40B4-BE49-F238E27FC236}">
                <a16:creationId xmlns:a16="http://schemas.microsoft.com/office/drawing/2014/main" id="{6C335FDB-92CD-4564-A0A6-FE0AA9349F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88" name="Rectangle 34">
            <a:extLst>
              <a:ext uri="{FF2B5EF4-FFF2-40B4-BE49-F238E27FC236}">
                <a16:creationId xmlns:a16="http://schemas.microsoft.com/office/drawing/2014/main" id="{0DE0C2FE-E292-42C8-8B41-2AC7461DD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45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5089" name="Line 35">
            <a:extLst>
              <a:ext uri="{FF2B5EF4-FFF2-40B4-BE49-F238E27FC236}">
                <a16:creationId xmlns:a16="http://schemas.microsoft.com/office/drawing/2014/main" id="{9EEF9233-05C6-48E6-AF35-7374B4DA5F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90" name="Line 36">
            <a:extLst>
              <a:ext uri="{FF2B5EF4-FFF2-40B4-BE49-F238E27FC236}">
                <a16:creationId xmlns:a16="http://schemas.microsoft.com/office/drawing/2014/main" id="{E39A2B33-EAA9-48A7-98AA-27D6E409F5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91" name="Rectangle 37">
            <a:extLst>
              <a:ext uri="{FF2B5EF4-FFF2-40B4-BE49-F238E27FC236}">
                <a16:creationId xmlns:a16="http://schemas.microsoft.com/office/drawing/2014/main" id="{C641EF26-A79A-4C18-A5C1-48878CCF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8527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5092" name="Line 38">
            <a:extLst>
              <a:ext uri="{FF2B5EF4-FFF2-40B4-BE49-F238E27FC236}">
                <a16:creationId xmlns:a16="http://schemas.microsoft.com/office/drawing/2014/main" id="{B81A63FC-7FAB-4413-91E8-A7CCFF0DFA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93" name="Line 39">
            <a:extLst>
              <a:ext uri="{FF2B5EF4-FFF2-40B4-BE49-F238E27FC236}">
                <a16:creationId xmlns:a16="http://schemas.microsoft.com/office/drawing/2014/main" id="{10C456C3-DB9A-4EC0-9971-7F749A9037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209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5094" name="Rectangle 40">
            <a:extLst>
              <a:ext uri="{FF2B5EF4-FFF2-40B4-BE49-F238E27FC236}">
                <a16:creationId xmlns:a16="http://schemas.microsoft.com/office/drawing/2014/main" id="{2B6546D5-C15B-46D7-A318-D755954D5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4209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5095" name="Line 41">
            <a:extLst>
              <a:ext uri="{FF2B5EF4-FFF2-40B4-BE49-F238E27FC236}">
                <a16:creationId xmlns:a16="http://schemas.microsoft.com/office/drawing/2014/main" id="{1F6074D7-D0B0-42B5-A130-F8C410571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209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EE6DB8-E37C-4798-B549-3E82AB152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7C63881-3230-4F42-9BB0-9435084B9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4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77B8A75-515C-42ED-AF3F-7EBDE4BFB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5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70C72254-0943-4B02-AF06-C980D237E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6" name="Text Box 8">
            <a:extLst>
              <a:ext uri="{FF2B5EF4-FFF2-40B4-BE49-F238E27FC236}">
                <a16:creationId xmlns:a16="http://schemas.microsoft.com/office/drawing/2014/main" id="{4712FCC5-FEE5-4230-8882-3BA521C06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6087" name="Text Box 9">
            <a:extLst>
              <a:ext uri="{FF2B5EF4-FFF2-40B4-BE49-F238E27FC236}">
                <a16:creationId xmlns:a16="http://schemas.microsoft.com/office/drawing/2014/main" id="{339B4807-CF2F-42D5-9D4E-F52DFEF0E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6088" name="Rectangle 10">
            <a:extLst>
              <a:ext uri="{FF2B5EF4-FFF2-40B4-BE49-F238E27FC236}">
                <a16:creationId xmlns:a16="http://schemas.microsoft.com/office/drawing/2014/main" id="{E05C85CF-9F14-49DD-8F0D-A386EDFE5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6089" name="Line 11">
            <a:extLst>
              <a:ext uri="{FF2B5EF4-FFF2-40B4-BE49-F238E27FC236}">
                <a16:creationId xmlns:a16="http://schemas.microsoft.com/office/drawing/2014/main" id="{F2542EDA-FA87-420E-BF18-2CF94A178F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213360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0" name="Rectangle 12">
            <a:extLst>
              <a:ext uri="{FF2B5EF4-FFF2-40B4-BE49-F238E27FC236}">
                <a16:creationId xmlns:a16="http://schemas.microsoft.com/office/drawing/2014/main" id="{64A71B48-6601-4605-853B-69B5218D7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1082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6091" name="Line 13">
            <a:extLst>
              <a:ext uri="{FF2B5EF4-FFF2-40B4-BE49-F238E27FC236}">
                <a16:creationId xmlns:a16="http://schemas.microsoft.com/office/drawing/2014/main" id="{606D2A60-0503-453E-8591-9E042EDD78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2" name="Line 14">
            <a:extLst>
              <a:ext uri="{FF2B5EF4-FFF2-40B4-BE49-F238E27FC236}">
                <a16:creationId xmlns:a16="http://schemas.microsoft.com/office/drawing/2014/main" id="{9AD662CE-B775-4C7A-A3BD-594A655E5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3" name="Line 15">
            <a:extLst>
              <a:ext uri="{FF2B5EF4-FFF2-40B4-BE49-F238E27FC236}">
                <a16:creationId xmlns:a16="http://schemas.microsoft.com/office/drawing/2014/main" id="{5A84F164-1CDB-42BA-986B-54C6A206C4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4" name="Line 16">
            <a:extLst>
              <a:ext uri="{FF2B5EF4-FFF2-40B4-BE49-F238E27FC236}">
                <a16:creationId xmlns:a16="http://schemas.microsoft.com/office/drawing/2014/main" id="{5B0ABC79-3B5B-4C44-BC4E-4865B179D7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3502025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5" name="Line 17">
            <a:extLst>
              <a:ext uri="{FF2B5EF4-FFF2-40B4-BE49-F238E27FC236}">
                <a16:creationId xmlns:a16="http://schemas.microsoft.com/office/drawing/2014/main" id="{12573409-1EF7-4119-B80D-A60CCB8418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1844675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6" name="Rectangle 18">
            <a:extLst>
              <a:ext uri="{FF2B5EF4-FFF2-40B4-BE49-F238E27FC236}">
                <a16:creationId xmlns:a16="http://schemas.microsoft.com/office/drawing/2014/main" id="{D8B59AAA-6556-47A1-8623-282D29AC7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4766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6097" name="Rectangle 19">
            <a:extLst>
              <a:ext uri="{FF2B5EF4-FFF2-40B4-BE49-F238E27FC236}">
                <a16:creationId xmlns:a16="http://schemas.microsoft.com/office/drawing/2014/main" id="{6535356B-B936-44CA-93F9-E6AA69D4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1819275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6098" name="Line 20">
            <a:extLst>
              <a:ext uri="{FF2B5EF4-FFF2-40B4-BE49-F238E27FC236}">
                <a16:creationId xmlns:a16="http://schemas.microsoft.com/office/drawing/2014/main" id="{6456331F-80C3-4C0C-B775-246882603F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099" name="Rectangle 21">
            <a:extLst>
              <a:ext uri="{FF2B5EF4-FFF2-40B4-BE49-F238E27FC236}">
                <a16:creationId xmlns:a16="http://schemas.microsoft.com/office/drawing/2014/main" id="{2917D532-85DC-47E7-9367-3CDA7BBF6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6100" name="Line 22">
            <a:extLst>
              <a:ext uri="{FF2B5EF4-FFF2-40B4-BE49-F238E27FC236}">
                <a16:creationId xmlns:a16="http://schemas.microsoft.com/office/drawing/2014/main" id="{F53222B5-561E-4DD9-861D-52313EE031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1" name="Line 23">
            <a:extLst>
              <a:ext uri="{FF2B5EF4-FFF2-40B4-BE49-F238E27FC236}">
                <a16:creationId xmlns:a16="http://schemas.microsoft.com/office/drawing/2014/main" id="{7B0106B4-DEC1-4325-959E-4B1D2718A5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2" name="Rectangle 24">
            <a:extLst>
              <a:ext uri="{FF2B5EF4-FFF2-40B4-BE49-F238E27FC236}">
                <a16:creationId xmlns:a16="http://schemas.microsoft.com/office/drawing/2014/main" id="{2BD49E20-C792-482F-99F9-159CE6E26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6103" name="Line 25">
            <a:extLst>
              <a:ext uri="{FF2B5EF4-FFF2-40B4-BE49-F238E27FC236}">
                <a16:creationId xmlns:a16="http://schemas.microsoft.com/office/drawing/2014/main" id="{0EC49C46-B3C4-4A16-B91B-0C5365C0BF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4" name="Line 26">
            <a:extLst>
              <a:ext uri="{FF2B5EF4-FFF2-40B4-BE49-F238E27FC236}">
                <a16:creationId xmlns:a16="http://schemas.microsoft.com/office/drawing/2014/main" id="{A224AA1B-5E13-4B7C-8353-457ED2C0DE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5" name="Rectangle 27">
            <a:extLst>
              <a:ext uri="{FF2B5EF4-FFF2-40B4-BE49-F238E27FC236}">
                <a16:creationId xmlns:a16="http://schemas.microsoft.com/office/drawing/2014/main" id="{9E95FA1E-8702-4A80-BBD4-F5160D854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6106" name="Line 28">
            <a:extLst>
              <a:ext uri="{FF2B5EF4-FFF2-40B4-BE49-F238E27FC236}">
                <a16:creationId xmlns:a16="http://schemas.microsoft.com/office/drawing/2014/main" id="{9369309B-9B24-4C69-8925-5C86AC9DEC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7" name="Line 29">
            <a:extLst>
              <a:ext uri="{FF2B5EF4-FFF2-40B4-BE49-F238E27FC236}">
                <a16:creationId xmlns:a16="http://schemas.microsoft.com/office/drawing/2014/main" id="{96626124-9C67-4A4A-8C82-D3A4366742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8" name="Line 30">
            <a:extLst>
              <a:ext uri="{FF2B5EF4-FFF2-40B4-BE49-F238E27FC236}">
                <a16:creationId xmlns:a16="http://schemas.microsoft.com/office/drawing/2014/main" id="{484DFF9B-D422-4950-B33D-FCF057FCE7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09" name="Line 31">
            <a:extLst>
              <a:ext uri="{FF2B5EF4-FFF2-40B4-BE49-F238E27FC236}">
                <a16:creationId xmlns:a16="http://schemas.microsoft.com/office/drawing/2014/main" id="{F9D5437E-EA83-4892-8750-4F26FD89E1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10" name="Rectangle 32">
            <a:extLst>
              <a:ext uri="{FF2B5EF4-FFF2-40B4-BE49-F238E27FC236}">
                <a16:creationId xmlns:a16="http://schemas.microsoft.com/office/drawing/2014/main" id="{BAC608C2-B993-43D1-9891-3DA70D23B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1497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6111" name="Line 33">
            <a:extLst>
              <a:ext uri="{FF2B5EF4-FFF2-40B4-BE49-F238E27FC236}">
                <a16:creationId xmlns:a16="http://schemas.microsoft.com/office/drawing/2014/main" id="{BF315C8F-92F0-4F32-9389-2142E5B35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12" name="Rectangle 34">
            <a:extLst>
              <a:ext uri="{FF2B5EF4-FFF2-40B4-BE49-F238E27FC236}">
                <a16:creationId xmlns:a16="http://schemas.microsoft.com/office/drawing/2014/main" id="{7E5A1816-3CC7-44EC-8796-3B03D31E5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845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6113" name="Line 35">
            <a:extLst>
              <a:ext uri="{FF2B5EF4-FFF2-40B4-BE49-F238E27FC236}">
                <a16:creationId xmlns:a16="http://schemas.microsoft.com/office/drawing/2014/main" id="{B2C7B7C9-1E97-4FC7-A9E2-E6A5A0E301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2845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14" name="Line 36">
            <a:extLst>
              <a:ext uri="{FF2B5EF4-FFF2-40B4-BE49-F238E27FC236}">
                <a16:creationId xmlns:a16="http://schemas.microsoft.com/office/drawing/2014/main" id="{5C090C12-6468-4744-9D1F-10BC610A04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15" name="Rectangle 37">
            <a:extLst>
              <a:ext uri="{FF2B5EF4-FFF2-40B4-BE49-F238E27FC236}">
                <a16:creationId xmlns:a16="http://schemas.microsoft.com/office/drawing/2014/main" id="{9F0040B0-0094-4063-97AA-5E6DA34D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8527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6116" name="Line 38">
            <a:extLst>
              <a:ext uri="{FF2B5EF4-FFF2-40B4-BE49-F238E27FC236}">
                <a16:creationId xmlns:a16="http://schemas.microsoft.com/office/drawing/2014/main" id="{5A4AFFD1-47C8-4991-82BE-ED0E20B90E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8527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17" name="Line 39">
            <a:extLst>
              <a:ext uri="{FF2B5EF4-FFF2-40B4-BE49-F238E27FC236}">
                <a16:creationId xmlns:a16="http://schemas.microsoft.com/office/drawing/2014/main" id="{A322D6DA-1878-410F-B5F9-A0F128768C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209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18" name="Rectangle 40">
            <a:extLst>
              <a:ext uri="{FF2B5EF4-FFF2-40B4-BE49-F238E27FC236}">
                <a16:creationId xmlns:a16="http://schemas.microsoft.com/office/drawing/2014/main" id="{78897724-02F4-4271-B33A-1FCECFB7A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4209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6119" name="Line 41">
            <a:extLst>
              <a:ext uri="{FF2B5EF4-FFF2-40B4-BE49-F238E27FC236}">
                <a16:creationId xmlns:a16="http://schemas.microsoft.com/office/drawing/2014/main" id="{8A8FB016-B079-478E-B22B-F9281BB805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209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20" name="Line 42">
            <a:extLst>
              <a:ext uri="{FF2B5EF4-FFF2-40B4-BE49-F238E27FC236}">
                <a16:creationId xmlns:a16="http://schemas.microsoft.com/office/drawing/2014/main" id="{FF73AEF7-97B4-4E61-96CF-9DC6D00ECB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1989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6121" name="Rectangle 45">
            <a:extLst>
              <a:ext uri="{FF2B5EF4-FFF2-40B4-BE49-F238E27FC236}">
                <a16:creationId xmlns:a16="http://schemas.microsoft.com/office/drawing/2014/main" id="{9C346342-01B8-467B-8269-DE94A785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198913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75A10C-5291-40DC-A8F1-AFEA6E20E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7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78653FC-1001-498C-8F5C-DE253F43D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8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4707D9F-CD92-4901-A998-2DAF7DE52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9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5CC07AE-F40D-4C0F-BFAD-D36216221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0" name="Text Box 8">
            <a:extLst>
              <a:ext uri="{FF2B5EF4-FFF2-40B4-BE49-F238E27FC236}">
                <a16:creationId xmlns:a16="http://schemas.microsoft.com/office/drawing/2014/main" id="{78AE482C-E6DF-4525-8EFD-EBE7C907F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7111" name="Text Box 9">
            <a:extLst>
              <a:ext uri="{FF2B5EF4-FFF2-40B4-BE49-F238E27FC236}">
                <a16:creationId xmlns:a16="http://schemas.microsoft.com/office/drawing/2014/main" id="{6D3C8369-B6E8-44FF-BF31-E0CFD3195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7112" name="Rectangle 10">
            <a:extLst>
              <a:ext uri="{FF2B5EF4-FFF2-40B4-BE49-F238E27FC236}">
                <a16:creationId xmlns:a16="http://schemas.microsoft.com/office/drawing/2014/main" id="{F465823C-591D-440A-89B7-52D955F18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7113" name="Line 11">
            <a:extLst>
              <a:ext uri="{FF2B5EF4-FFF2-40B4-BE49-F238E27FC236}">
                <a16:creationId xmlns:a16="http://schemas.microsoft.com/office/drawing/2014/main" id="{FEE04AD7-2C8F-4FEB-93DE-640251C806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234950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14" name="Rectangle 12">
            <a:extLst>
              <a:ext uri="{FF2B5EF4-FFF2-40B4-BE49-F238E27FC236}">
                <a16:creationId xmlns:a16="http://schemas.microsoft.com/office/drawing/2014/main" id="{CDE8EE2B-6F42-4C90-87B4-3A262A9D2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3241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7115" name="Line 13">
            <a:extLst>
              <a:ext uri="{FF2B5EF4-FFF2-40B4-BE49-F238E27FC236}">
                <a16:creationId xmlns:a16="http://schemas.microsoft.com/office/drawing/2014/main" id="{362C9813-E94E-4F37-B8BE-60837B4C9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628775"/>
            <a:ext cx="0" cy="4751388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16" name="Line 14">
            <a:extLst>
              <a:ext uri="{FF2B5EF4-FFF2-40B4-BE49-F238E27FC236}">
                <a16:creationId xmlns:a16="http://schemas.microsoft.com/office/drawing/2014/main" id="{B5F5F71A-3735-4E69-AAD7-BF1C290B2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628775"/>
            <a:ext cx="0" cy="4751388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17" name="Line 15">
            <a:extLst>
              <a:ext uri="{FF2B5EF4-FFF2-40B4-BE49-F238E27FC236}">
                <a16:creationId xmlns:a16="http://schemas.microsoft.com/office/drawing/2014/main" id="{1F742776-FA73-47E9-A1FF-A96868B716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18" name="Line 16">
            <a:extLst>
              <a:ext uri="{FF2B5EF4-FFF2-40B4-BE49-F238E27FC236}">
                <a16:creationId xmlns:a16="http://schemas.microsoft.com/office/drawing/2014/main" id="{ADC8A014-8D9F-4920-AAC1-D4FBD93BF2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4005263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19" name="Line 17">
            <a:extLst>
              <a:ext uri="{FF2B5EF4-FFF2-40B4-BE49-F238E27FC236}">
                <a16:creationId xmlns:a16="http://schemas.microsoft.com/office/drawing/2014/main" id="{E8E5B579-8707-46F1-9D3B-E40DF68F05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1941513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20" name="Rectangle 18">
            <a:extLst>
              <a:ext uri="{FF2B5EF4-FFF2-40B4-BE49-F238E27FC236}">
                <a16:creationId xmlns:a16="http://schemas.microsoft.com/office/drawing/2014/main" id="{A901AB6A-C7F5-4977-A22C-AC564CA9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9798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7121" name="Rectangle 19">
            <a:extLst>
              <a:ext uri="{FF2B5EF4-FFF2-40B4-BE49-F238E27FC236}">
                <a16:creationId xmlns:a16="http://schemas.microsoft.com/office/drawing/2014/main" id="{321C45F8-7DB5-41D9-A170-BC39B9917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191611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7122" name="Line 20">
            <a:extLst>
              <a:ext uri="{FF2B5EF4-FFF2-40B4-BE49-F238E27FC236}">
                <a16:creationId xmlns:a16="http://schemas.microsoft.com/office/drawing/2014/main" id="{AB869A61-9D00-4B8C-B48D-49A66A925C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23" name="Rectangle 21">
            <a:extLst>
              <a:ext uri="{FF2B5EF4-FFF2-40B4-BE49-F238E27FC236}">
                <a16:creationId xmlns:a16="http://schemas.microsoft.com/office/drawing/2014/main" id="{D7A6F58C-5432-4103-A121-5E2BEAF9B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7124" name="Line 22">
            <a:extLst>
              <a:ext uri="{FF2B5EF4-FFF2-40B4-BE49-F238E27FC236}">
                <a16:creationId xmlns:a16="http://schemas.microsoft.com/office/drawing/2014/main" id="{E9E84114-4F97-4F30-9E39-2D1A4EE68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25" name="Line 23">
            <a:extLst>
              <a:ext uri="{FF2B5EF4-FFF2-40B4-BE49-F238E27FC236}">
                <a16:creationId xmlns:a16="http://schemas.microsoft.com/office/drawing/2014/main" id="{FBC09C78-C47E-4B8F-9A7E-564F3D78B8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26" name="Rectangle 24">
            <a:extLst>
              <a:ext uri="{FF2B5EF4-FFF2-40B4-BE49-F238E27FC236}">
                <a16:creationId xmlns:a16="http://schemas.microsoft.com/office/drawing/2014/main" id="{EEC8B8C4-5A2C-451C-AC91-7E87389FD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7127" name="Line 25">
            <a:extLst>
              <a:ext uri="{FF2B5EF4-FFF2-40B4-BE49-F238E27FC236}">
                <a16:creationId xmlns:a16="http://schemas.microsoft.com/office/drawing/2014/main" id="{DC2DB3DD-1E73-47DB-BC13-9DE934DB77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28" name="Line 26">
            <a:extLst>
              <a:ext uri="{FF2B5EF4-FFF2-40B4-BE49-F238E27FC236}">
                <a16:creationId xmlns:a16="http://schemas.microsoft.com/office/drawing/2014/main" id="{56513964-E2AC-4C06-8A2C-732A1C0FB7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29" name="Rectangle 27">
            <a:extLst>
              <a:ext uri="{FF2B5EF4-FFF2-40B4-BE49-F238E27FC236}">
                <a16:creationId xmlns:a16="http://schemas.microsoft.com/office/drawing/2014/main" id="{B3615D86-4AF8-44EC-9197-3C3E67019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7130" name="Line 28">
            <a:extLst>
              <a:ext uri="{FF2B5EF4-FFF2-40B4-BE49-F238E27FC236}">
                <a16:creationId xmlns:a16="http://schemas.microsoft.com/office/drawing/2014/main" id="{841CAA57-0AFE-48DD-88A4-602C8309A2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1" name="Line 29">
            <a:extLst>
              <a:ext uri="{FF2B5EF4-FFF2-40B4-BE49-F238E27FC236}">
                <a16:creationId xmlns:a16="http://schemas.microsoft.com/office/drawing/2014/main" id="{74A56B82-CB34-4E5A-82AB-0684DC245A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2" name="Line 30">
            <a:extLst>
              <a:ext uri="{FF2B5EF4-FFF2-40B4-BE49-F238E27FC236}">
                <a16:creationId xmlns:a16="http://schemas.microsoft.com/office/drawing/2014/main" id="{619510F7-AE5A-4867-8848-BF167B4A59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3" name="Line 31">
            <a:extLst>
              <a:ext uri="{FF2B5EF4-FFF2-40B4-BE49-F238E27FC236}">
                <a16:creationId xmlns:a16="http://schemas.microsoft.com/office/drawing/2014/main" id="{BD4ECF67-EC45-4926-9A47-8FBF927C7B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4" name="Rectangle 32">
            <a:extLst>
              <a:ext uri="{FF2B5EF4-FFF2-40B4-BE49-F238E27FC236}">
                <a16:creationId xmlns:a16="http://schemas.microsoft.com/office/drawing/2014/main" id="{1FD696DF-7265-4C45-91DB-71D9B3725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7135" name="Line 33">
            <a:extLst>
              <a:ext uri="{FF2B5EF4-FFF2-40B4-BE49-F238E27FC236}">
                <a16:creationId xmlns:a16="http://schemas.microsoft.com/office/drawing/2014/main" id="{D17285CD-CAB9-4F43-8C98-E496D50BA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877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6" name="Rectangle 34">
            <a:extLst>
              <a:ext uri="{FF2B5EF4-FFF2-40B4-BE49-F238E27FC236}">
                <a16:creationId xmlns:a16="http://schemas.microsoft.com/office/drawing/2014/main" id="{A7D26382-0EBD-4F50-B3D6-89248F54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7877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7137" name="Line 35">
            <a:extLst>
              <a:ext uri="{FF2B5EF4-FFF2-40B4-BE49-F238E27FC236}">
                <a16:creationId xmlns:a16="http://schemas.microsoft.com/office/drawing/2014/main" id="{63CC9F2E-A1A2-409F-B62F-8A3D72E8E7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877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8" name="Line 36">
            <a:extLst>
              <a:ext uri="{FF2B5EF4-FFF2-40B4-BE49-F238E27FC236}">
                <a16:creationId xmlns:a16="http://schemas.microsoft.com/office/drawing/2014/main" id="{F10FF25F-A157-49A6-8D4D-88DD772C1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59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39" name="Rectangle 37">
            <a:extLst>
              <a:ext uri="{FF2B5EF4-FFF2-40B4-BE49-F238E27FC236}">
                <a16:creationId xmlns:a16="http://schemas.microsoft.com/office/drawing/2014/main" id="{58264FF1-5DB7-419C-BA96-A8D5810E0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3559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7140" name="Line 38">
            <a:extLst>
              <a:ext uri="{FF2B5EF4-FFF2-40B4-BE49-F238E27FC236}">
                <a16:creationId xmlns:a16="http://schemas.microsoft.com/office/drawing/2014/main" id="{74432718-8021-472E-AD6C-3B17FE28C8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59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41" name="Line 39">
            <a:extLst>
              <a:ext uri="{FF2B5EF4-FFF2-40B4-BE49-F238E27FC236}">
                <a16:creationId xmlns:a16="http://schemas.microsoft.com/office/drawing/2014/main" id="{6DC76EA8-CF5B-421A-8460-A5F7DC699E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924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42" name="Rectangle 40">
            <a:extLst>
              <a:ext uri="{FF2B5EF4-FFF2-40B4-BE49-F238E27FC236}">
                <a16:creationId xmlns:a16="http://schemas.microsoft.com/office/drawing/2014/main" id="{1C5AFC96-B828-4335-9313-D98F30E84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9241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7143" name="Line 41">
            <a:extLst>
              <a:ext uri="{FF2B5EF4-FFF2-40B4-BE49-F238E27FC236}">
                <a16:creationId xmlns:a16="http://schemas.microsoft.com/office/drawing/2014/main" id="{BCD773C0-C509-4D10-B6EE-C13F6E8F2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924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44" name="Line 42">
            <a:extLst>
              <a:ext uri="{FF2B5EF4-FFF2-40B4-BE49-F238E27FC236}">
                <a16:creationId xmlns:a16="http://schemas.microsoft.com/office/drawing/2014/main" id="{7CA988AE-D83E-4287-ABCC-4D40A7C43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52888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45" name="Line 43">
            <a:extLst>
              <a:ext uri="{FF2B5EF4-FFF2-40B4-BE49-F238E27FC236}">
                <a16:creationId xmlns:a16="http://schemas.microsoft.com/office/drawing/2014/main" id="{4F61EFA4-D4F4-4D92-BDD2-53C8FD0561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13201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46" name="Line 44">
            <a:extLst>
              <a:ext uri="{FF2B5EF4-FFF2-40B4-BE49-F238E27FC236}">
                <a16:creationId xmlns:a16="http://schemas.microsoft.com/office/drawing/2014/main" id="{DFB1D3EA-08DF-49AF-AAC9-7AD0ED0651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1304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7147" name="Rectangle 45">
            <a:extLst>
              <a:ext uri="{FF2B5EF4-FFF2-40B4-BE49-F238E27FC236}">
                <a16:creationId xmlns:a16="http://schemas.microsoft.com/office/drawing/2014/main" id="{44DAD987-00D0-4D14-B40C-69B74A399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4923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7148" name="Rectangle 47">
            <a:extLst>
              <a:ext uri="{FF2B5EF4-FFF2-40B4-BE49-F238E27FC236}">
                <a16:creationId xmlns:a16="http://schemas.microsoft.com/office/drawing/2014/main" id="{C51B71C8-72FB-4F32-806E-10CE77B81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095500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11</a:t>
            </a:fld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 descr="图片包含 应用程序&#10;&#10;描述已自动生成">
            <a:extLst>
              <a:ext uri="{FF2B5EF4-FFF2-40B4-BE49-F238E27FC236}">
                <a16:creationId xmlns:a16="http://schemas.microsoft.com/office/drawing/2014/main" id="{49AFBBC7-0456-45DF-8E0C-99F6978E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084567"/>
            <a:ext cx="3505200" cy="49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761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BE9D2AE-8436-4F9C-B8B6-3C9ACFB88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1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112DD3E-6DA7-44E3-95D2-45BE8E194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2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654A2B3-7A11-4EAF-A6CF-54FB8AC07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3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D894E59-F041-422E-9109-C75B459A4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4" name="Text Box 8">
            <a:extLst>
              <a:ext uri="{FF2B5EF4-FFF2-40B4-BE49-F238E27FC236}">
                <a16:creationId xmlns:a16="http://schemas.microsoft.com/office/drawing/2014/main" id="{74446359-0B71-432D-8E3B-B8841CC75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8135" name="Text Box 9">
            <a:extLst>
              <a:ext uri="{FF2B5EF4-FFF2-40B4-BE49-F238E27FC236}">
                <a16:creationId xmlns:a16="http://schemas.microsoft.com/office/drawing/2014/main" id="{8739E8CC-94D3-44B6-B873-B08F1B2C7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8136" name="Rectangle 10">
            <a:extLst>
              <a:ext uri="{FF2B5EF4-FFF2-40B4-BE49-F238E27FC236}">
                <a16:creationId xmlns:a16="http://schemas.microsoft.com/office/drawing/2014/main" id="{E19A62E1-692B-49E7-A897-D80BFB76B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8137" name="Line 11">
            <a:extLst>
              <a:ext uri="{FF2B5EF4-FFF2-40B4-BE49-F238E27FC236}">
                <a16:creationId xmlns:a16="http://schemas.microsoft.com/office/drawing/2014/main" id="{C65D5D84-912D-4E88-B5ED-E4B048F7F4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259080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38" name="Rectangle 12">
            <a:extLst>
              <a:ext uri="{FF2B5EF4-FFF2-40B4-BE49-F238E27FC236}">
                <a16:creationId xmlns:a16="http://schemas.microsoft.com/office/drawing/2014/main" id="{0D737A55-4F6E-4D63-ACDA-371889C7A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5654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8139" name="Line 13">
            <a:extLst>
              <a:ext uri="{FF2B5EF4-FFF2-40B4-BE49-F238E27FC236}">
                <a16:creationId xmlns:a16="http://schemas.microsoft.com/office/drawing/2014/main" id="{77E79EF0-22AB-4D88-AE0A-B5707769F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822825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0" name="Line 14">
            <a:extLst>
              <a:ext uri="{FF2B5EF4-FFF2-40B4-BE49-F238E27FC236}">
                <a16:creationId xmlns:a16="http://schemas.microsoft.com/office/drawing/2014/main" id="{03FD019C-983E-41F4-8C10-89BD2C4A1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822825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1" name="Line 15">
            <a:extLst>
              <a:ext uri="{FF2B5EF4-FFF2-40B4-BE49-F238E27FC236}">
                <a16:creationId xmlns:a16="http://schemas.microsoft.com/office/drawing/2014/main" id="{731D0F72-E242-4679-A524-57E5F936F4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2" name="Line 16">
            <a:extLst>
              <a:ext uri="{FF2B5EF4-FFF2-40B4-BE49-F238E27FC236}">
                <a16:creationId xmlns:a16="http://schemas.microsoft.com/office/drawing/2014/main" id="{BCE05EAD-527D-4D95-B764-34FCDD093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4005263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3" name="Line 17">
            <a:extLst>
              <a:ext uri="{FF2B5EF4-FFF2-40B4-BE49-F238E27FC236}">
                <a16:creationId xmlns:a16="http://schemas.microsoft.com/office/drawing/2014/main" id="{3D6B0884-C544-462F-A590-4CB32CE79C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23495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4" name="Rectangle 18">
            <a:extLst>
              <a:ext uri="{FF2B5EF4-FFF2-40B4-BE49-F238E27FC236}">
                <a16:creationId xmlns:a16="http://schemas.microsoft.com/office/drawing/2014/main" id="{1B0D47AE-37A4-4609-A4C5-5BB3EB166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9798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8145" name="Rectangle 19">
            <a:extLst>
              <a:ext uri="{FF2B5EF4-FFF2-40B4-BE49-F238E27FC236}">
                <a16:creationId xmlns:a16="http://schemas.microsoft.com/office/drawing/2014/main" id="{CB90AE1E-7097-458E-8A12-C472333A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23241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8146" name="Line 20">
            <a:extLst>
              <a:ext uri="{FF2B5EF4-FFF2-40B4-BE49-F238E27FC236}">
                <a16:creationId xmlns:a16="http://schemas.microsoft.com/office/drawing/2014/main" id="{A6B19080-B7CE-4D78-81C3-6F72E4E89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7" name="Rectangle 21">
            <a:extLst>
              <a:ext uri="{FF2B5EF4-FFF2-40B4-BE49-F238E27FC236}">
                <a16:creationId xmlns:a16="http://schemas.microsoft.com/office/drawing/2014/main" id="{71037BD2-8B2F-4DCC-AB94-C2CC2380C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8148" name="Line 22">
            <a:extLst>
              <a:ext uri="{FF2B5EF4-FFF2-40B4-BE49-F238E27FC236}">
                <a16:creationId xmlns:a16="http://schemas.microsoft.com/office/drawing/2014/main" id="{0B6C39A4-6859-4112-837A-2FEE4080A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49" name="Line 23">
            <a:extLst>
              <a:ext uri="{FF2B5EF4-FFF2-40B4-BE49-F238E27FC236}">
                <a16:creationId xmlns:a16="http://schemas.microsoft.com/office/drawing/2014/main" id="{982C0335-B0B4-40F1-B7BE-C323DA38D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0" name="Rectangle 24">
            <a:extLst>
              <a:ext uri="{FF2B5EF4-FFF2-40B4-BE49-F238E27FC236}">
                <a16:creationId xmlns:a16="http://schemas.microsoft.com/office/drawing/2014/main" id="{A0D99A29-2C78-40CE-8079-1858D333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8151" name="Line 25">
            <a:extLst>
              <a:ext uri="{FF2B5EF4-FFF2-40B4-BE49-F238E27FC236}">
                <a16:creationId xmlns:a16="http://schemas.microsoft.com/office/drawing/2014/main" id="{5EF5557D-6294-4965-ABDE-CE258297AB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2" name="Line 26">
            <a:extLst>
              <a:ext uri="{FF2B5EF4-FFF2-40B4-BE49-F238E27FC236}">
                <a16:creationId xmlns:a16="http://schemas.microsoft.com/office/drawing/2014/main" id="{9B588D90-D806-47A6-91DF-624931FF1B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3" name="Rectangle 27">
            <a:extLst>
              <a:ext uri="{FF2B5EF4-FFF2-40B4-BE49-F238E27FC236}">
                <a16:creationId xmlns:a16="http://schemas.microsoft.com/office/drawing/2014/main" id="{55FF8845-C4B3-494A-A209-8C6F63BE7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8154" name="Line 28">
            <a:extLst>
              <a:ext uri="{FF2B5EF4-FFF2-40B4-BE49-F238E27FC236}">
                <a16:creationId xmlns:a16="http://schemas.microsoft.com/office/drawing/2014/main" id="{1D6BE001-71A9-4EF5-8473-0E57F1BD10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5" name="Line 29">
            <a:extLst>
              <a:ext uri="{FF2B5EF4-FFF2-40B4-BE49-F238E27FC236}">
                <a16:creationId xmlns:a16="http://schemas.microsoft.com/office/drawing/2014/main" id="{34EF6E66-B4B6-4322-ABF1-9B63EEF61F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6" name="Line 30">
            <a:extLst>
              <a:ext uri="{FF2B5EF4-FFF2-40B4-BE49-F238E27FC236}">
                <a16:creationId xmlns:a16="http://schemas.microsoft.com/office/drawing/2014/main" id="{5D21E1B6-00AF-4ECF-8DD9-C9C847C16A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7" name="Line 31">
            <a:extLst>
              <a:ext uri="{FF2B5EF4-FFF2-40B4-BE49-F238E27FC236}">
                <a16:creationId xmlns:a16="http://schemas.microsoft.com/office/drawing/2014/main" id="{5C2D5685-6C5E-4C5E-98F3-2CFAA8EC25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58" name="Rectangle 32">
            <a:extLst>
              <a:ext uri="{FF2B5EF4-FFF2-40B4-BE49-F238E27FC236}">
                <a16:creationId xmlns:a16="http://schemas.microsoft.com/office/drawing/2014/main" id="{5BCA474F-D486-4F92-91A2-355249D35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8159" name="Line 33">
            <a:extLst>
              <a:ext uri="{FF2B5EF4-FFF2-40B4-BE49-F238E27FC236}">
                <a16:creationId xmlns:a16="http://schemas.microsoft.com/office/drawing/2014/main" id="{B7605417-05F3-4CD2-98CD-63ABAB68D1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877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0" name="Rectangle 34">
            <a:extLst>
              <a:ext uri="{FF2B5EF4-FFF2-40B4-BE49-F238E27FC236}">
                <a16:creationId xmlns:a16="http://schemas.microsoft.com/office/drawing/2014/main" id="{CE88F6E9-B1B2-4455-A3EB-7D5C99CB7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7877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8161" name="Line 35">
            <a:extLst>
              <a:ext uri="{FF2B5EF4-FFF2-40B4-BE49-F238E27FC236}">
                <a16:creationId xmlns:a16="http://schemas.microsoft.com/office/drawing/2014/main" id="{0424F368-9753-4EBD-BEA4-C7E99647F2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877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2" name="Line 36">
            <a:extLst>
              <a:ext uri="{FF2B5EF4-FFF2-40B4-BE49-F238E27FC236}">
                <a16:creationId xmlns:a16="http://schemas.microsoft.com/office/drawing/2014/main" id="{18B72D6B-8BEA-4599-AC38-35D27DC7A4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59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3" name="Rectangle 37">
            <a:extLst>
              <a:ext uri="{FF2B5EF4-FFF2-40B4-BE49-F238E27FC236}">
                <a16:creationId xmlns:a16="http://schemas.microsoft.com/office/drawing/2014/main" id="{4A389DFA-D0CC-451B-8AFC-75BFA6BD5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3559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8164" name="Line 38">
            <a:extLst>
              <a:ext uri="{FF2B5EF4-FFF2-40B4-BE49-F238E27FC236}">
                <a16:creationId xmlns:a16="http://schemas.microsoft.com/office/drawing/2014/main" id="{F0FA35AC-89EC-4D14-A7D5-69FEF84CE7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59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5" name="Line 39">
            <a:extLst>
              <a:ext uri="{FF2B5EF4-FFF2-40B4-BE49-F238E27FC236}">
                <a16:creationId xmlns:a16="http://schemas.microsoft.com/office/drawing/2014/main" id="{BE487DB9-0810-4891-8E50-0D5C8089C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924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6" name="Rectangle 40">
            <a:extLst>
              <a:ext uri="{FF2B5EF4-FFF2-40B4-BE49-F238E27FC236}">
                <a16:creationId xmlns:a16="http://schemas.microsoft.com/office/drawing/2014/main" id="{4D15C5BD-C909-4C6C-990B-01D6F4E9A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9241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8167" name="Line 41">
            <a:extLst>
              <a:ext uri="{FF2B5EF4-FFF2-40B4-BE49-F238E27FC236}">
                <a16:creationId xmlns:a16="http://schemas.microsoft.com/office/drawing/2014/main" id="{3BC9B1D8-66D7-429C-967C-833C1FABA4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924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8" name="Line 42">
            <a:extLst>
              <a:ext uri="{FF2B5EF4-FFF2-40B4-BE49-F238E27FC236}">
                <a16:creationId xmlns:a16="http://schemas.microsoft.com/office/drawing/2014/main" id="{91DF8D9F-DD2D-4883-ADA6-EDCEDA9A7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492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69" name="Rectangle 45">
            <a:extLst>
              <a:ext uri="{FF2B5EF4-FFF2-40B4-BE49-F238E27FC236}">
                <a16:creationId xmlns:a16="http://schemas.microsoft.com/office/drawing/2014/main" id="{E4FE5D34-D0D5-44CF-9694-ABF3CDB5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4923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2B3D34F-47C0-4994-B4EA-763480E6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5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97A1D59-264B-465D-AF67-22A809C0B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6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A1F5EBF-6E31-41C3-A447-E5DF06A46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7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C7B38E3-23C0-4DB1-AFE1-022B5D7FF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8" name="Text Box 8">
            <a:extLst>
              <a:ext uri="{FF2B5EF4-FFF2-40B4-BE49-F238E27FC236}">
                <a16:creationId xmlns:a16="http://schemas.microsoft.com/office/drawing/2014/main" id="{8B70125D-0233-4ABC-81B0-FE2AD0045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9159" name="Text Box 9">
            <a:extLst>
              <a:ext uri="{FF2B5EF4-FFF2-40B4-BE49-F238E27FC236}">
                <a16:creationId xmlns:a16="http://schemas.microsoft.com/office/drawing/2014/main" id="{D963BFB3-E580-4F00-A49A-9E9E22A7A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49160" name="Rectangle 10">
            <a:extLst>
              <a:ext uri="{FF2B5EF4-FFF2-40B4-BE49-F238E27FC236}">
                <a16:creationId xmlns:a16="http://schemas.microsoft.com/office/drawing/2014/main" id="{BC91530C-C36C-4608-BC64-A717E0BB6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49161" name="Line 11">
            <a:extLst>
              <a:ext uri="{FF2B5EF4-FFF2-40B4-BE49-F238E27FC236}">
                <a16:creationId xmlns:a16="http://schemas.microsoft.com/office/drawing/2014/main" id="{0F38F114-4D8D-47A1-96C8-4D6EF7829E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280670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62" name="Rectangle 12">
            <a:extLst>
              <a:ext uri="{FF2B5EF4-FFF2-40B4-BE49-F238E27FC236}">
                <a16:creationId xmlns:a16="http://schemas.microsoft.com/office/drawing/2014/main" id="{4EDA4BED-AA16-425A-BD34-A713C253F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7813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49163" name="Line 13">
            <a:extLst>
              <a:ext uri="{FF2B5EF4-FFF2-40B4-BE49-F238E27FC236}">
                <a16:creationId xmlns:a16="http://schemas.microsoft.com/office/drawing/2014/main" id="{5EBFD8D5-4785-4317-B4E5-8AD86F08F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64" name="Line 14">
            <a:extLst>
              <a:ext uri="{FF2B5EF4-FFF2-40B4-BE49-F238E27FC236}">
                <a16:creationId xmlns:a16="http://schemas.microsoft.com/office/drawing/2014/main" id="{FF33188A-9F4B-4B55-90DB-BB42971F2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65" name="Line 15">
            <a:extLst>
              <a:ext uri="{FF2B5EF4-FFF2-40B4-BE49-F238E27FC236}">
                <a16:creationId xmlns:a16="http://schemas.microsoft.com/office/drawing/2014/main" id="{D08DDE47-E803-4788-965C-BA5C45F98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66" name="Line 16">
            <a:extLst>
              <a:ext uri="{FF2B5EF4-FFF2-40B4-BE49-F238E27FC236}">
                <a16:creationId xmlns:a16="http://schemas.microsoft.com/office/drawing/2014/main" id="{00AB7B70-3E09-420F-A36E-67FA2F7808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4005263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67" name="Line 17">
            <a:extLst>
              <a:ext uri="{FF2B5EF4-FFF2-40B4-BE49-F238E27FC236}">
                <a16:creationId xmlns:a16="http://schemas.microsoft.com/office/drawing/2014/main" id="{78726EE8-F477-4E12-A073-BD93DD89F8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2733675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68" name="Rectangle 18">
            <a:extLst>
              <a:ext uri="{FF2B5EF4-FFF2-40B4-BE49-F238E27FC236}">
                <a16:creationId xmlns:a16="http://schemas.microsoft.com/office/drawing/2014/main" id="{3E5E5F01-DF71-41C2-85B7-7B0D1C00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39798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49169" name="Rectangle 19">
            <a:extLst>
              <a:ext uri="{FF2B5EF4-FFF2-40B4-BE49-F238E27FC236}">
                <a16:creationId xmlns:a16="http://schemas.microsoft.com/office/drawing/2014/main" id="{44411D10-BC6E-46A1-9441-C17EE699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2708275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49170" name="Line 20">
            <a:extLst>
              <a:ext uri="{FF2B5EF4-FFF2-40B4-BE49-F238E27FC236}">
                <a16:creationId xmlns:a16="http://schemas.microsoft.com/office/drawing/2014/main" id="{C0E5522A-8C30-4C16-8328-3964466ED3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71" name="Rectangle 21">
            <a:extLst>
              <a:ext uri="{FF2B5EF4-FFF2-40B4-BE49-F238E27FC236}">
                <a16:creationId xmlns:a16="http://schemas.microsoft.com/office/drawing/2014/main" id="{C6C63B08-6148-493F-BB5D-DE9538929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9172" name="Line 22">
            <a:extLst>
              <a:ext uri="{FF2B5EF4-FFF2-40B4-BE49-F238E27FC236}">
                <a16:creationId xmlns:a16="http://schemas.microsoft.com/office/drawing/2014/main" id="{66779BFF-C0CF-46A8-96F6-B379FD5183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73" name="Line 23">
            <a:extLst>
              <a:ext uri="{FF2B5EF4-FFF2-40B4-BE49-F238E27FC236}">
                <a16:creationId xmlns:a16="http://schemas.microsoft.com/office/drawing/2014/main" id="{BA422A11-2E5A-4BAB-8D61-F1B21E20EA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74" name="Rectangle 24">
            <a:extLst>
              <a:ext uri="{FF2B5EF4-FFF2-40B4-BE49-F238E27FC236}">
                <a16:creationId xmlns:a16="http://schemas.microsoft.com/office/drawing/2014/main" id="{8BF1EF6C-5FC2-4716-8537-CE731659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9175" name="Line 25">
            <a:extLst>
              <a:ext uri="{FF2B5EF4-FFF2-40B4-BE49-F238E27FC236}">
                <a16:creationId xmlns:a16="http://schemas.microsoft.com/office/drawing/2014/main" id="{572B91D0-2224-46EB-ABD3-F47536189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76" name="Line 26">
            <a:extLst>
              <a:ext uri="{FF2B5EF4-FFF2-40B4-BE49-F238E27FC236}">
                <a16:creationId xmlns:a16="http://schemas.microsoft.com/office/drawing/2014/main" id="{236F4183-E981-4D06-A99D-B202175E22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77" name="Rectangle 27">
            <a:extLst>
              <a:ext uri="{FF2B5EF4-FFF2-40B4-BE49-F238E27FC236}">
                <a16:creationId xmlns:a16="http://schemas.microsoft.com/office/drawing/2014/main" id="{DD12D625-6DB8-471A-A538-48ED185A9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9178" name="Line 28">
            <a:extLst>
              <a:ext uri="{FF2B5EF4-FFF2-40B4-BE49-F238E27FC236}">
                <a16:creationId xmlns:a16="http://schemas.microsoft.com/office/drawing/2014/main" id="{A940370B-A194-4D93-99A1-563551DBD5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79" name="Line 29">
            <a:extLst>
              <a:ext uri="{FF2B5EF4-FFF2-40B4-BE49-F238E27FC236}">
                <a16:creationId xmlns:a16="http://schemas.microsoft.com/office/drawing/2014/main" id="{D8C93A2F-EEA3-400A-B920-B8940DAD9C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0" name="Line 30">
            <a:extLst>
              <a:ext uri="{FF2B5EF4-FFF2-40B4-BE49-F238E27FC236}">
                <a16:creationId xmlns:a16="http://schemas.microsoft.com/office/drawing/2014/main" id="{1D7733BF-8A12-4BBD-8321-79279D199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1" name="Line 31">
            <a:extLst>
              <a:ext uri="{FF2B5EF4-FFF2-40B4-BE49-F238E27FC236}">
                <a16:creationId xmlns:a16="http://schemas.microsoft.com/office/drawing/2014/main" id="{FA277C34-6CD6-43F4-8A84-396BA53F5F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2" name="Rectangle 32">
            <a:extLst>
              <a:ext uri="{FF2B5EF4-FFF2-40B4-BE49-F238E27FC236}">
                <a16:creationId xmlns:a16="http://schemas.microsoft.com/office/drawing/2014/main" id="{2283D6B1-EA94-4E37-95DB-014220D92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9183" name="Line 33">
            <a:extLst>
              <a:ext uri="{FF2B5EF4-FFF2-40B4-BE49-F238E27FC236}">
                <a16:creationId xmlns:a16="http://schemas.microsoft.com/office/drawing/2014/main" id="{52904723-BFD9-4F24-B692-696577C55F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877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4" name="Rectangle 34">
            <a:extLst>
              <a:ext uri="{FF2B5EF4-FFF2-40B4-BE49-F238E27FC236}">
                <a16:creationId xmlns:a16="http://schemas.microsoft.com/office/drawing/2014/main" id="{A8E203CB-6FA9-4EFB-B29B-E8EA3B4E5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7877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9185" name="Line 35">
            <a:extLst>
              <a:ext uri="{FF2B5EF4-FFF2-40B4-BE49-F238E27FC236}">
                <a16:creationId xmlns:a16="http://schemas.microsoft.com/office/drawing/2014/main" id="{370264DB-277A-437C-AEB5-DF71F40D0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877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6" name="Line 36">
            <a:extLst>
              <a:ext uri="{FF2B5EF4-FFF2-40B4-BE49-F238E27FC236}">
                <a16:creationId xmlns:a16="http://schemas.microsoft.com/office/drawing/2014/main" id="{3A2AED5E-5F4A-4709-A67C-569E2FF125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59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7" name="Rectangle 37">
            <a:extLst>
              <a:ext uri="{FF2B5EF4-FFF2-40B4-BE49-F238E27FC236}">
                <a16:creationId xmlns:a16="http://schemas.microsoft.com/office/drawing/2014/main" id="{5D34B38B-CA98-4BEB-A895-07C90B4AC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3559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49188" name="Line 38">
            <a:extLst>
              <a:ext uri="{FF2B5EF4-FFF2-40B4-BE49-F238E27FC236}">
                <a16:creationId xmlns:a16="http://schemas.microsoft.com/office/drawing/2014/main" id="{8A869E01-A8FD-4CF6-8D38-BC2B9DB842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59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89" name="Line 39">
            <a:extLst>
              <a:ext uri="{FF2B5EF4-FFF2-40B4-BE49-F238E27FC236}">
                <a16:creationId xmlns:a16="http://schemas.microsoft.com/office/drawing/2014/main" id="{9022C5A4-11E2-4A51-8FC2-B014FD43A2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924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90" name="Rectangle 40">
            <a:extLst>
              <a:ext uri="{FF2B5EF4-FFF2-40B4-BE49-F238E27FC236}">
                <a16:creationId xmlns:a16="http://schemas.microsoft.com/office/drawing/2014/main" id="{0D24F106-551B-456A-AE69-A49D39DF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92417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16</a:t>
            </a:r>
          </a:p>
        </p:txBody>
      </p:sp>
      <p:sp>
        <p:nvSpPr>
          <p:cNvPr id="49191" name="Line 41">
            <a:extLst>
              <a:ext uri="{FF2B5EF4-FFF2-40B4-BE49-F238E27FC236}">
                <a16:creationId xmlns:a16="http://schemas.microsoft.com/office/drawing/2014/main" id="{B2F5F137-2504-4CF2-B17B-53F2D51A87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2924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192" name="Rectangle 45">
            <a:extLst>
              <a:ext uri="{FF2B5EF4-FFF2-40B4-BE49-F238E27FC236}">
                <a16:creationId xmlns:a16="http://schemas.microsoft.com/office/drawing/2014/main" id="{1FC79BA0-C33A-4E40-90A9-21BE13109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0748811-85B0-42F1-B59B-FDE599B9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79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71B2251-4F83-43B0-ADEB-1D973FA4B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0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5457D39-0AB4-401D-8D12-26FF76A70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1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FF599C1-656F-45A0-93C9-17498178C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2" name="Text Box 8">
            <a:extLst>
              <a:ext uri="{FF2B5EF4-FFF2-40B4-BE49-F238E27FC236}">
                <a16:creationId xmlns:a16="http://schemas.microsoft.com/office/drawing/2014/main" id="{EA5F25A4-86C1-42A6-8DAE-F23A7602B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0183" name="Text Box 9">
            <a:extLst>
              <a:ext uri="{FF2B5EF4-FFF2-40B4-BE49-F238E27FC236}">
                <a16:creationId xmlns:a16="http://schemas.microsoft.com/office/drawing/2014/main" id="{F8C6B0DC-53C5-46CF-9CF0-16B371F3B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0184" name="Rectangle 10">
            <a:extLst>
              <a:ext uri="{FF2B5EF4-FFF2-40B4-BE49-F238E27FC236}">
                <a16:creationId xmlns:a16="http://schemas.microsoft.com/office/drawing/2014/main" id="{986A31C9-6693-4878-B2E6-A7B0EFD5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0185" name="Line 11">
            <a:extLst>
              <a:ext uri="{FF2B5EF4-FFF2-40B4-BE49-F238E27FC236}">
                <a16:creationId xmlns:a16="http://schemas.microsoft.com/office/drawing/2014/main" id="{CC2FF79D-B1C9-4097-9F79-1DAD33224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486886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86" name="Rectangle 12">
            <a:extLst>
              <a:ext uri="{FF2B5EF4-FFF2-40B4-BE49-F238E27FC236}">
                <a16:creationId xmlns:a16="http://schemas.microsoft.com/office/drawing/2014/main" id="{B85EF305-EA36-4EE8-9A7F-C6E8910F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434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0187" name="Line 13">
            <a:extLst>
              <a:ext uri="{FF2B5EF4-FFF2-40B4-BE49-F238E27FC236}">
                <a16:creationId xmlns:a16="http://schemas.microsoft.com/office/drawing/2014/main" id="{D3DF0682-6DF5-494B-B541-6DEF18B22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88" name="Line 14">
            <a:extLst>
              <a:ext uri="{FF2B5EF4-FFF2-40B4-BE49-F238E27FC236}">
                <a16:creationId xmlns:a16="http://schemas.microsoft.com/office/drawing/2014/main" id="{8AF10214-CDA1-456A-9A93-557CC110A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89" name="Line 15">
            <a:extLst>
              <a:ext uri="{FF2B5EF4-FFF2-40B4-BE49-F238E27FC236}">
                <a16:creationId xmlns:a16="http://schemas.microsoft.com/office/drawing/2014/main" id="{2D455831-807A-4669-AED2-4B93C79178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90" name="Line 16">
            <a:extLst>
              <a:ext uri="{FF2B5EF4-FFF2-40B4-BE49-F238E27FC236}">
                <a16:creationId xmlns:a16="http://schemas.microsoft.com/office/drawing/2014/main" id="{8184AF56-5D05-4895-B936-64892E3AFC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91" name="Line 17">
            <a:extLst>
              <a:ext uri="{FF2B5EF4-FFF2-40B4-BE49-F238E27FC236}">
                <a16:creationId xmlns:a16="http://schemas.microsoft.com/office/drawing/2014/main" id="{738FA67D-747B-4F4D-9395-19208917D3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4005263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92" name="Rectangle 18">
            <a:extLst>
              <a:ext uri="{FF2B5EF4-FFF2-40B4-BE49-F238E27FC236}">
                <a16:creationId xmlns:a16="http://schemas.microsoft.com/office/drawing/2014/main" id="{29E5EC77-1C59-4515-A775-85A434FE1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0193" name="Rectangle 19">
            <a:extLst>
              <a:ext uri="{FF2B5EF4-FFF2-40B4-BE49-F238E27FC236}">
                <a16:creationId xmlns:a16="http://schemas.microsoft.com/office/drawing/2014/main" id="{CCD93D72-7B39-4D91-ADE8-A407AC7A8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97986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0194" name="Line 20">
            <a:extLst>
              <a:ext uri="{FF2B5EF4-FFF2-40B4-BE49-F238E27FC236}">
                <a16:creationId xmlns:a16="http://schemas.microsoft.com/office/drawing/2014/main" id="{14D93E52-E9B0-418F-AD36-A526664DD8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95" name="Rectangle 21">
            <a:extLst>
              <a:ext uri="{FF2B5EF4-FFF2-40B4-BE49-F238E27FC236}">
                <a16:creationId xmlns:a16="http://schemas.microsoft.com/office/drawing/2014/main" id="{FA40262C-9AF7-42BA-95D9-9A2F7C38C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0196" name="Line 22">
            <a:extLst>
              <a:ext uri="{FF2B5EF4-FFF2-40B4-BE49-F238E27FC236}">
                <a16:creationId xmlns:a16="http://schemas.microsoft.com/office/drawing/2014/main" id="{0E5ED88B-7B13-4BAD-A18D-87287C7683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97" name="Line 23">
            <a:extLst>
              <a:ext uri="{FF2B5EF4-FFF2-40B4-BE49-F238E27FC236}">
                <a16:creationId xmlns:a16="http://schemas.microsoft.com/office/drawing/2014/main" id="{70DC271F-F4FD-4A38-A24D-403FE31EF5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198" name="Rectangle 24">
            <a:extLst>
              <a:ext uri="{FF2B5EF4-FFF2-40B4-BE49-F238E27FC236}">
                <a16:creationId xmlns:a16="http://schemas.microsoft.com/office/drawing/2014/main" id="{703114D8-DFBF-42E8-924D-F997D4FF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0199" name="Line 25">
            <a:extLst>
              <a:ext uri="{FF2B5EF4-FFF2-40B4-BE49-F238E27FC236}">
                <a16:creationId xmlns:a16="http://schemas.microsoft.com/office/drawing/2014/main" id="{1AC7537F-36F9-480B-B49D-11C8DD6307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200" name="Line 26">
            <a:extLst>
              <a:ext uri="{FF2B5EF4-FFF2-40B4-BE49-F238E27FC236}">
                <a16:creationId xmlns:a16="http://schemas.microsoft.com/office/drawing/2014/main" id="{6539497D-516A-4199-85FC-A16592110D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201" name="Rectangle 27">
            <a:extLst>
              <a:ext uri="{FF2B5EF4-FFF2-40B4-BE49-F238E27FC236}">
                <a16:creationId xmlns:a16="http://schemas.microsoft.com/office/drawing/2014/main" id="{CB2A5A8A-992D-43D8-9FE7-5031C41F9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0202" name="Line 28">
            <a:extLst>
              <a:ext uri="{FF2B5EF4-FFF2-40B4-BE49-F238E27FC236}">
                <a16:creationId xmlns:a16="http://schemas.microsoft.com/office/drawing/2014/main" id="{6693C5C7-E158-499A-8C0B-0985DF2750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203" name="Line 29">
            <a:extLst>
              <a:ext uri="{FF2B5EF4-FFF2-40B4-BE49-F238E27FC236}">
                <a16:creationId xmlns:a16="http://schemas.microsoft.com/office/drawing/2014/main" id="{7A68BE9B-CDCF-4366-B8C2-7235DD298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204" name="Line 30">
            <a:extLst>
              <a:ext uri="{FF2B5EF4-FFF2-40B4-BE49-F238E27FC236}">
                <a16:creationId xmlns:a16="http://schemas.microsoft.com/office/drawing/2014/main" id="{B1926AE7-3312-460D-9D16-A063C08E63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205" name="Line 31">
            <a:extLst>
              <a:ext uri="{FF2B5EF4-FFF2-40B4-BE49-F238E27FC236}">
                <a16:creationId xmlns:a16="http://schemas.microsoft.com/office/drawing/2014/main" id="{25EF63A4-AC4B-481F-8590-83994283FA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0206" name="Rectangle 32">
            <a:extLst>
              <a:ext uri="{FF2B5EF4-FFF2-40B4-BE49-F238E27FC236}">
                <a16:creationId xmlns:a16="http://schemas.microsoft.com/office/drawing/2014/main" id="{3D855C22-EFA7-4888-A7B5-85F50D84C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0207" name="Rectangle 42">
            <a:extLst>
              <a:ext uri="{FF2B5EF4-FFF2-40B4-BE49-F238E27FC236}">
                <a16:creationId xmlns:a16="http://schemas.microsoft.com/office/drawing/2014/main" id="{D28D9E7E-4271-4841-BC8C-03BF4CD2F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9395D2E-2B35-45D7-B5EF-EE6972D51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45C2D6E-D1CD-4542-B634-DAB1C3EFC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4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912C905-286C-486C-9092-E42821082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5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27A699D-A23C-4A4A-BDD9-0F06C3B85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6" name="Text Box 8">
            <a:extLst>
              <a:ext uri="{FF2B5EF4-FFF2-40B4-BE49-F238E27FC236}">
                <a16:creationId xmlns:a16="http://schemas.microsoft.com/office/drawing/2014/main" id="{602E4CEE-6478-41CB-9491-BC5BE8A54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1207" name="Text Box 9">
            <a:extLst>
              <a:ext uri="{FF2B5EF4-FFF2-40B4-BE49-F238E27FC236}">
                <a16:creationId xmlns:a16="http://schemas.microsoft.com/office/drawing/2014/main" id="{01132295-F24D-4432-B1B6-6CF0D5BE5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1208" name="Rectangle 10">
            <a:extLst>
              <a:ext uri="{FF2B5EF4-FFF2-40B4-BE49-F238E27FC236}">
                <a16:creationId xmlns:a16="http://schemas.microsoft.com/office/drawing/2014/main" id="{23CC494D-6CAD-47EB-B03D-D96A62FFC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1209" name="Line 11">
            <a:extLst>
              <a:ext uri="{FF2B5EF4-FFF2-40B4-BE49-F238E27FC236}">
                <a16:creationId xmlns:a16="http://schemas.microsoft.com/office/drawing/2014/main" id="{7BDC5D57-94B8-4B68-BE1B-A30DB76CBF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508476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0" name="Rectangle 12">
            <a:extLst>
              <a:ext uri="{FF2B5EF4-FFF2-40B4-BE49-F238E27FC236}">
                <a16:creationId xmlns:a16="http://schemas.microsoft.com/office/drawing/2014/main" id="{A390856C-300D-4A94-A077-0D2512805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0593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1211" name="Line 13">
            <a:extLst>
              <a:ext uri="{FF2B5EF4-FFF2-40B4-BE49-F238E27FC236}">
                <a16:creationId xmlns:a16="http://schemas.microsoft.com/office/drawing/2014/main" id="{2420762C-18AB-4A52-9A03-C4CE5A9531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2" name="Line 14">
            <a:extLst>
              <a:ext uri="{FF2B5EF4-FFF2-40B4-BE49-F238E27FC236}">
                <a16:creationId xmlns:a16="http://schemas.microsoft.com/office/drawing/2014/main" id="{629173F0-6082-43B2-B38F-18D35D8C5E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3" name="Line 15">
            <a:extLst>
              <a:ext uri="{FF2B5EF4-FFF2-40B4-BE49-F238E27FC236}">
                <a16:creationId xmlns:a16="http://schemas.microsoft.com/office/drawing/2014/main" id="{FF90BA99-4F78-497E-8A21-5EC9F81636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4" name="Line 16">
            <a:extLst>
              <a:ext uri="{FF2B5EF4-FFF2-40B4-BE49-F238E27FC236}">
                <a16:creationId xmlns:a16="http://schemas.microsoft.com/office/drawing/2014/main" id="{0F402169-BF23-4DAB-B14D-9BC72465E9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5" name="Line 17">
            <a:extLst>
              <a:ext uri="{FF2B5EF4-FFF2-40B4-BE49-F238E27FC236}">
                <a16:creationId xmlns:a16="http://schemas.microsoft.com/office/drawing/2014/main" id="{737BF7C1-4185-46E3-87CA-6F965BB656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6703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6" name="Rectangle 18">
            <a:extLst>
              <a:ext uri="{FF2B5EF4-FFF2-40B4-BE49-F238E27FC236}">
                <a16:creationId xmlns:a16="http://schemas.microsoft.com/office/drawing/2014/main" id="{FE9B5584-0C82-49C3-AB81-F78F0C41B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7" name="Rectangle 19">
            <a:extLst>
              <a:ext uri="{FF2B5EF4-FFF2-40B4-BE49-F238E27FC236}">
                <a16:creationId xmlns:a16="http://schemas.microsoft.com/office/drawing/2014/main" id="{85466570-052E-42F0-8489-088C819E8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6449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1218" name="Line 20">
            <a:extLst>
              <a:ext uri="{FF2B5EF4-FFF2-40B4-BE49-F238E27FC236}">
                <a16:creationId xmlns:a16="http://schemas.microsoft.com/office/drawing/2014/main" id="{71FCCF07-FF96-460C-84D6-FEA945D4AF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9" name="Rectangle 21">
            <a:extLst>
              <a:ext uri="{FF2B5EF4-FFF2-40B4-BE49-F238E27FC236}">
                <a16:creationId xmlns:a16="http://schemas.microsoft.com/office/drawing/2014/main" id="{3A6F66AE-B405-4D5B-BE61-8C29868BC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1220" name="Line 22">
            <a:extLst>
              <a:ext uri="{FF2B5EF4-FFF2-40B4-BE49-F238E27FC236}">
                <a16:creationId xmlns:a16="http://schemas.microsoft.com/office/drawing/2014/main" id="{3E9E47F7-8D2A-4422-9148-B605D1281A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1" name="Line 23">
            <a:extLst>
              <a:ext uri="{FF2B5EF4-FFF2-40B4-BE49-F238E27FC236}">
                <a16:creationId xmlns:a16="http://schemas.microsoft.com/office/drawing/2014/main" id="{D3F594B8-4E64-456A-8616-6EF2D0D944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2" name="Rectangle 24">
            <a:extLst>
              <a:ext uri="{FF2B5EF4-FFF2-40B4-BE49-F238E27FC236}">
                <a16:creationId xmlns:a16="http://schemas.microsoft.com/office/drawing/2014/main" id="{68A61A68-2DF8-4CDD-BC79-1FBD88FD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1223" name="Line 25">
            <a:extLst>
              <a:ext uri="{FF2B5EF4-FFF2-40B4-BE49-F238E27FC236}">
                <a16:creationId xmlns:a16="http://schemas.microsoft.com/office/drawing/2014/main" id="{09391BAE-9196-46F2-85ED-3C0597614E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4" name="Line 26">
            <a:extLst>
              <a:ext uri="{FF2B5EF4-FFF2-40B4-BE49-F238E27FC236}">
                <a16:creationId xmlns:a16="http://schemas.microsoft.com/office/drawing/2014/main" id="{C2DFAA2D-A1A6-427C-B7E8-753D6A2B64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5" name="Rectangle 27">
            <a:extLst>
              <a:ext uri="{FF2B5EF4-FFF2-40B4-BE49-F238E27FC236}">
                <a16:creationId xmlns:a16="http://schemas.microsoft.com/office/drawing/2014/main" id="{2F391DF6-442F-49B9-8D67-25A732C0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1226" name="Line 28">
            <a:extLst>
              <a:ext uri="{FF2B5EF4-FFF2-40B4-BE49-F238E27FC236}">
                <a16:creationId xmlns:a16="http://schemas.microsoft.com/office/drawing/2014/main" id="{80AB4FF4-359C-4DEA-A05A-A0266536E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7" name="Line 29">
            <a:extLst>
              <a:ext uri="{FF2B5EF4-FFF2-40B4-BE49-F238E27FC236}">
                <a16:creationId xmlns:a16="http://schemas.microsoft.com/office/drawing/2014/main" id="{43EE129B-501C-4528-A558-ADF4AE11BF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8" name="Line 30">
            <a:extLst>
              <a:ext uri="{FF2B5EF4-FFF2-40B4-BE49-F238E27FC236}">
                <a16:creationId xmlns:a16="http://schemas.microsoft.com/office/drawing/2014/main" id="{E5364840-3914-499A-BFD6-0D2048BA0B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29" name="Line 31">
            <a:extLst>
              <a:ext uri="{FF2B5EF4-FFF2-40B4-BE49-F238E27FC236}">
                <a16:creationId xmlns:a16="http://schemas.microsoft.com/office/drawing/2014/main" id="{044C35A1-CCC5-4097-BD63-22D872CB61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30" name="Rectangle 32">
            <a:extLst>
              <a:ext uri="{FF2B5EF4-FFF2-40B4-BE49-F238E27FC236}">
                <a16:creationId xmlns:a16="http://schemas.microsoft.com/office/drawing/2014/main" id="{4D172309-A300-4B63-B59F-14CFED374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1231" name="Rectangle 33">
            <a:extLst>
              <a:ext uri="{FF2B5EF4-FFF2-40B4-BE49-F238E27FC236}">
                <a16:creationId xmlns:a16="http://schemas.microsoft.com/office/drawing/2014/main" id="{E3559639-5A9B-4AB3-A876-605DD005D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1232" name="Line 34">
            <a:extLst>
              <a:ext uri="{FF2B5EF4-FFF2-40B4-BE49-F238E27FC236}">
                <a16:creationId xmlns:a16="http://schemas.microsoft.com/office/drawing/2014/main" id="{7E03EEA5-7118-4EB0-A46C-D135DC8A44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2270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33" name="Rectangle 35">
            <a:extLst>
              <a:ext uri="{FF2B5EF4-FFF2-40B4-BE49-F238E27FC236}">
                <a16:creationId xmlns:a16="http://schemas.microsoft.com/office/drawing/2014/main" id="{981152D6-5617-4BB9-AC23-3906B3CDF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2428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E2BA51-AF38-466D-B7EF-0333A9A43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27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A5BBF20-2FA6-439B-B0C7-69F336D09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28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5100704-F150-4512-831F-4D90A0F24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29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FD3B2708-7199-4879-AE0E-23C6B5500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0" name="Text Box 8">
            <a:extLst>
              <a:ext uri="{FF2B5EF4-FFF2-40B4-BE49-F238E27FC236}">
                <a16:creationId xmlns:a16="http://schemas.microsoft.com/office/drawing/2014/main" id="{F7FA158F-3A30-4DD8-A8DD-8C5E8E6F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2231" name="Text Box 9">
            <a:extLst>
              <a:ext uri="{FF2B5EF4-FFF2-40B4-BE49-F238E27FC236}">
                <a16:creationId xmlns:a16="http://schemas.microsoft.com/office/drawing/2014/main" id="{77AE31B1-A2FA-44E4-B3D1-03A39AF8B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2232" name="Rectangle 10">
            <a:extLst>
              <a:ext uri="{FF2B5EF4-FFF2-40B4-BE49-F238E27FC236}">
                <a16:creationId xmlns:a16="http://schemas.microsoft.com/office/drawing/2014/main" id="{3189E432-3ADE-433D-AEDC-D08019496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2233" name="Line 11">
            <a:extLst>
              <a:ext uri="{FF2B5EF4-FFF2-40B4-BE49-F238E27FC236}">
                <a16:creationId xmlns:a16="http://schemas.microsoft.com/office/drawing/2014/main" id="{5C5BFCD8-5469-4E53-B5C2-67634C86E4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5302250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34" name="Rectangle 12">
            <a:extLst>
              <a:ext uri="{FF2B5EF4-FFF2-40B4-BE49-F238E27FC236}">
                <a16:creationId xmlns:a16="http://schemas.microsoft.com/office/drawing/2014/main" id="{D9A6A83D-C4D8-43B2-942A-E30AA8234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2768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2235" name="Line 13">
            <a:extLst>
              <a:ext uri="{FF2B5EF4-FFF2-40B4-BE49-F238E27FC236}">
                <a16:creationId xmlns:a16="http://schemas.microsoft.com/office/drawing/2014/main" id="{26A736DF-4339-424C-BC87-D8EFADE0F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36" name="Line 14">
            <a:extLst>
              <a:ext uri="{FF2B5EF4-FFF2-40B4-BE49-F238E27FC236}">
                <a16:creationId xmlns:a16="http://schemas.microsoft.com/office/drawing/2014/main" id="{2F0EFBAF-7BB7-4645-9782-E9AF286ED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37" name="Line 15">
            <a:extLst>
              <a:ext uri="{FF2B5EF4-FFF2-40B4-BE49-F238E27FC236}">
                <a16:creationId xmlns:a16="http://schemas.microsoft.com/office/drawing/2014/main" id="{F5445AED-6BCA-4E0B-9EF2-6DFC26A8DA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38" name="Line 16">
            <a:extLst>
              <a:ext uri="{FF2B5EF4-FFF2-40B4-BE49-F238E27FC236}">
                <a16:creationId xmlns:a16="http://schemas.microsoft.com/office/drawing/2014/main" id="{A34934DF-AA40-491C-AC6B-72169077EE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39" name="Line 17">
            <a:extLst>
              <a:ext uri="{FF2B5EF4-FFF2-40B4-BE49-F238E27FC236}">
                <a16:creationId xmlns:a16="http://schemas.microsoft.com/office/drawing/2014/main" id="{968D7E0E-E213-45FC-93CB-36E0B52912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2131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40" name="Rectangle 18">
            <a:extLst>
              <a:ext uri="{FF2B5EF4-FFF2-40B4-BE49-F238E27FC236}">
                <a16:creationId xmlns:a16="http://schemas.microsoft.com/office/drawing/2014/main" id="{4536B211-ED95-41ED-B9A2-F5ED557CF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2241" name="Rectangle 19">
            <a:extLst>
              <a:ext uri="{FF2B5EF4-FFF2-40B4-BE49-F238E27FC236}">
                <a16:creationId xmlns:a16="http://schemas.microsoft.com/office/drawing/2014/main" id="{A0A4C254-1CA6-4477-863D-77123AC9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1877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2242" name="Line 20">
            <a:extLst>
              <a:ext uri="{FF2B5EF4-FFF2-40B4-BE49-F238E27FC236}">
                <a16:creationId xmlns:a16="http://schemas.microsoft.com/office/drawing/2014/main" id="{5AC8FF5D-42C9-486C-A7C4-F23733038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43" name="Rectangle 21">
            <a:extLst>
              <a:ext uri="{FF2B5EF4-FFF2-40B4-BE49-F238E27FC236}">
                <a16:creationId xmlns:a16="http://schemas.microsoft.com/office/drawing/2014/main" id="{FE73BC99-DBDD-4CE3-ADED-BCD54BED3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2244" name="Line 22">
            <a:extLst>
              <a:ext uri="{FF2B5EF4-FFF2-40B4-BE49-F238E27FC236}">
                <a16:creationId xmlns:a16="http://schemas.microsoft.com/office/drawing/2014/main" id="{9B951EF6-BA09-4D94-8DAE-5E2E8D2387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45" name="Line 23">
            <a:extLst>
              <a:ext uri="{FF2B5EF4-FFF2-40B4-BE49-F238E27FC236}">
                <a16:creationId xmlns:a16="http://schemas.microsoft.com/office/drawing/2014/main" id="{1FF18CE5-A9E8-4B98-9B2A-8D775A54B4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46" name="Rectangle 24">
            <a:extLst>
              <a:ext uri="{FF2B5EF4-FFF2-40B4-BE49-F238E27FC236}">
                <a16:creationId xmlns:a16="http://schemas.microsoft.com/office/drawing/2014/main" id="{986D48EC-FA1D-4ED8-A2AF-5DC91CBB7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2247" name="Line 25">
            <a:extLst>
              <a:ext uri="{FF2B5EF4-FFF2-40B4-BE49-F238E27FC236}">
                <a16:creationId xmlns:a16="http://schemas.microsoft.com/office/drawing/2014/main" id="{B695EA28-5092-4731-B407-7905EC7318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48" name="Line 26">
            <a:extLst>
              <a:ext uri="{FF2B5EF4-FFF2-40B4-BE49-F238E27FC236}">
                <a16:creationId xmlns:a16="http://schemas.microsoft.com/office/drawing/2014/main" id="{E7D2D076-8929-4D8C-B993-DD7A7B2E9F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49" name="Rectangle 27">
            <a:extLst>
              <a:ext uri="{FF2B5EF4-FFF2-40B4-BE49-F238E27FC236}">
                <a16:creationId xmlns:a16="http://schemas.microsoft.com/office/drawing/2014/main" id="{B4A5399F-3136-42C4-B10F-11BA0FB3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2250" name="Line 28">
            <a:extLst>
              <a:ext uri="{FF2B5EF4-FFF2-40B4-BE49-F238E27FC236}">
                <a16:creationId xmlns:a16="http://schemas.microsoft.com/office/drawing/2014/main" id="{A5CE2110-2A26-4F41-8FEE-BEE08E193F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51" name="Line 29">
            <a:extLst>
              <a:ext uri="{FF2B5EF4-FFF2-40B4-BE49-F238E27FC236}">
                <a16:creationId xmlns:a16="http://schemas.microsoft.com/office/drawing/2014/main" id="{ECEDBC42-25FD-416A-A684-3839160E8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52" name="Line 30">
            <a:extLst>
              <a:ext uri="{FF2B5EF4-FFF2-40B4-BE49-F238E27FC236}">
                <a16:creationId xmlns:a16="http://schemas.microsoft.com/office/drawing/2014/main" id="{A8AB7727-7A15-4C6C-8012-BD85742D9B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53" name="Line 31">
            <a:extLst>
              <a:ext uri="{FF2B5EF4-FFF2-40B4-BE49-F238E27FC236}">
                <a16:creationId xmlns:a16="http://schemas.microsoft.com/office/drawing/2014/main" id="{B525E354-C159-4EC6-9D5D-33560D570C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54" name="Rectangle 32">
            <a:extLst>
              <a:ext uri="{FF2B5EF4-FFF2-40B4-BE49-F238E27FC236}">
                <a16:creationId xmlns:a16="http://schemas.microsoft.com/office/drawing/2014/main" id="{58946732-4967-4636-A9F9-6DB73B4A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2255" name="Rectangle 33">
            <a:extLst>
              <a:ext uri="{FF2B5EF4-FFF2-40B4-BE49-F238E27FC236}">
                <a16:creationId xmlns:a16="http://schemas.microsoft.com/office/drawing/2014/main" id="{91F1777B-AFD6-4966-BE9F-CDA0DB29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2256" name="Line 34">
            <a:extLst>
              <a:ext uri="{FF2B5EF4-FFF2-40B4-BE49-F238E27FC236}">
                <a16:creationId xmlns:a16="http://schemas.microsoft.com/office/drawing/2014/main" id="{521E3E10-AFB2-4F59-97E1-001C5890C5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2270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2257" name="Rectangle 35">
            <a:extLst>
              <a:ext uri="{FF2B5EF4-FFF2-40B4-BE49-F238E27FC236}">
                <a16:creationId xmlns:a16="http://schemas.microsoft.com/office/drawing/2014/main" id="{EAFFA5B7-37E5-4EC4-8624-F1EC75B8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2428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2258" name="Rectangle 68">
            <a:extLst>
              <a:ext uri="{FF2B5EF4-FFF2-40B4-BE49-F238E27FC236}">
                <a16:creationId xmlns:a16="http://schemas.microsoft.com/office/drawing/2014/main" id="{2B68415F-CAB4-4B81-BA44-D2E0F1DE4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39248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2259" name="Line 69">
            <a:extLst>
              <a:ext uri="{FF2B5EF4-FFF2-40B4-BE49-F238E27FC236}">
                <a16:creationId xmlns:a16="http://schemas.microsoft.com/office/drawing/2014/main" id="{711DF131-15C4-4CD9-A2D6-9BCD8A65FD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57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39AA8E-01D7-4F66-9668-4EF28B31A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1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D4CCA38-B68F-4C34-A352-E26E625A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2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AB8AA5C-71DE-43B9-8245-04A86DD6B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3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E911DEF-4410-443F-BA1E-8ACE8E37F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4" name="Text Box 8">
            <a:extLst>
              <a:ext uri="{FF2B5EF4-FFF2-40B4-BE49-F238E27FC236}">
                <a16:creationId xmlns:a16="http://schemas.microsoft.com/office/drawing/2014/main" id="{12E9BD2F-2B59-4ADF-AB53-162111C39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3255" name="Text Box 9">
            <a:extLst>
              <a:ext uri="{FF2B5EF4-FFF2-40B4-BE49-F238E27FC236}">
                <a16:creationId xmlns:a16="http://schemas.microsoft.com/office/drawing/2014/main" id="{63898172-C747-4222-871B-A5575871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3256" name="Rectangle 10">
            <a:extLst>
              <a:ext uri="{FF2B5EF4-FFF2-40B4-BE49-F238E27FC236}">
                <a16:creationId xmlns:a16="http://schemas.microsoft.com/office/drawing/2014/main" id="{A4C31829-AF77-4D58-A898-1F2BCAB02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3257" name="Line 11">
            <a:extLst>
              <a:ext uri="{FF2B5EF4-FFF2-40B4-BE49-F238E27FC236}">
                <a16:creationId xmlns:a16="http://schemas.microsoft.com/office/drawing/2014/main" id="{1832E832-0FA4-4F61-BEE0-96C71EEFFE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554196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58" name="Rectangle 12">
            <a:extLst>
              <a:ext uri="{FF2B5EF4-FFF2-40B4-BE49-F238E27FC236}">
                <a16:creationId xmlns:a16="http://schemas.microsoft.com/office/drawing/2014/main" id="{AE3BD485-F0D8-4A77-9F8B-21D7CD278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516563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3259" name="Line 13">
            <a:extLst>
              <a:ext uri="{FF2B5EF4-FFF2-40B4-BE49-F238E27FC236}">
                <a16:creationId xmlns:a16="http://schemas.microsoft.com/office/drawing/2014/main" id="{83A6FD70-E946-49B0-96DF-68B35237D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0" name="Line 14">
            <a:extLst>
              <a:ext uri="{FF2B5EF4-FFF2-40B4-BE49-F238E27FC236}">
                <a16:creationId xmlns:a16="http://schemas.microsoft.com/office/drawing/2014/main" id="{4B6484E3-2E46-4244-85D3-CA3DBF6985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1" name="Line 15">
            <a:extLst>
              <a:ext uri="{FF2B5EF4-FFF2-40B4-BE49-F238E27FC236}">
                <a16:creationId xmlns:a16="http://schemas.microsoft.com/office/drawing/2014/main" id="{35E07F24-CF46-455F-91E5-7F7B142C2C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2" name="Line 16">
            <a:extLst>
              <a:ext uri="{FF2B5EF4-FFF2-40B4-BE49-F238E27FC236}">
                <a16:creationId xmlns:a16="http://schemas.microsoft.com/office/drawing/2014/main" id="{FF4678C4-F2C0-4D9A-985F-D225B5C778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3" name="Line 17">
            <a:extLst>
              <a:ext uri="{FF2B5EF4-FFF2-40B4-BE49-F238E27FC236}">
                <a16:creationId xmlns:a16="http://schemas.microsoft.com/office/drawing/2014/main" id="{4AFD46E0-1DF1-4D64-87C3-973BE73BB0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6449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4" name="Rectangle 18">
            <a:extLst>
              <a:ext uri="{FF2B5EF4-FFF2-40B4-BE49-F238E27FC236}">
                <a16:creationId xmlns:a16="http://schemas.microsoft.com/office/drawing/2014/main" id="{B72AB614-CA60-41EB-918A-08CBC3F43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3265" name="Rectangle 19">
            <a:extLst>
              <a:ext uri="{FF2B5EF4-FFF2-40B4-BE49-F238E27FC236}">
                <a16:creationId xmlns:a16="http://schemas.microsoft.com/office/drawing/2014/main" id="{AA92D71E-AB02-4725-B9B3-1C9DF54A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6195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3266" name="Line 20">
            <a:extLst>
              <a:ext uri="{FF2B5EF4-FFF2-40B4-BE49-F238E27FC236}">
                <a16:creationId xmlns:a16="http://schemas.microsoft.com/office/drawing/2014/main" id="{B68D705D-5C8D-4E5D-87EA-65BC4D7A8A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7" name="Rectangle 21">
            <a:extLst>
              <a:ext uri="{FF2B5EF4-FFF2-40B4-BE49-F238E27FC236}">
                <a16:creationId xmlns:a16="http://schemas.microsoft.com/office/drawing/2014/main" id="{76B9B98C-9FA6-4D52-98CF-27C377ACA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268" name="Line 22">
            <a:extLst>
              <a:ext uri="{FF2B5EF4-FFF2-40B4-BE49-F238E27FC236}">
                <a16:creationId xmlns:a16="http://schemas.microsoft.com/office/drawing/2014/main" id="{04F0797E-3B1E-480F-9C3F-DC10AB6469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69" name="Line 23">
            <a:extLst>
              <a:ext uri="{FF2B5EF4-FFF2-40B4-BE49-F238E27FC236}">
                <a16:creationId xmlns:a16="http://schemas.microsoft.com/office/drawing/2014/main" id="{B880BB8E-C297-4558-ABB1-3CA9C35085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0" name="Rectangle 24">
            <a:extLst>
              <a:ext uri="{FF2B5EF4-FFF2-40B4-BE49-F238E27FC236}">
                <a16:creationId xmlns:a16="http://schemas.microsoft.com/office/drawing/2014/main" id="{172549E5-0514-49A7-94F3-F8B6A871F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271" name="Line 25">
            <a:extLst>
              <a:ext uri="{FF2B5EF4-FFF2-40B4-BE49-F238E27FC236}">
                <a16:creationId xmlns:a16="http://schemas.microsoft.com/office/drawing/2014/main" id="{9AD14083-A561-40FE-B882-5757637B4C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2" name="Line 26">
            <a:extLst>
              <a:ext uri="{FF2B5EF4-FFF2-40B4-BE49-F238E27FC236}">
                <a16:creationId xmlns:a16="http://schemas.microsoft.com/office/drawing/2014/main" id="{CA94C8A2-C0EB-4F8D-BC23-A37C7EC1B1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3" name="Rectangle 27">
            <a:extLst>
              <a:ext uri="{FF2B5EF4-FFF2-40B4-BE49-F238E27FC236}">
                <a16:creationId xmlns:a16="http://schemas.microsoft.com/office/drawing/2014/main" id="{83AAA99A-F8CB-425E-9C1E-E89ADEDBD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3274" name="Line 28">
            <a:extLst>
              <a:ext uri="{FF2B5EF4-FFF2-40B4-BE49-F238E27FC236}">
                <a16:creationId xmlns:a16="http://schemas.microsoft.com/office/drawing/2014/main" id="{1D513F39-30B6-4418-AC2D-44D4726AAE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5" name="Line 29">
            <a:extLst>
              <a:ext uri="{FF2B5EF4-FFF2-40B4-BE49-F238E27FC236}">
                <a16:creationId xmlns:a16="http://schemas.microsoft.com/office/drawing/2014/main" id="{1D1B598F-1FD5-4618-BC33-867AC80E2E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6" name="Line 30">
            <a:extLst>
              <a:ext uri="{FF2B5EF4-FFF2-40B4-BE49-F238E27FC236}">
                <a16:creationId xmlns:a16="http://schemas.microsoft.com/office/drawing/2014/main" id="{B034ABB1-5357-44B8-9147-4264C897EB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7" name="Line 31">
            <a:extLst>
              <a:ext uri="{FF2B5EF4-FFF2-40B4-BE49-F238E27FC236}">
                <a16:creationId xmlns:a16="http://schemas.microsoft.com/office/drawing/2014/main" id="{BACE9ED2-C67F-4A2E-9B7C-8FC308CA13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78" name="Rectangle 32">
            <a:extLst>
              <a:ext uri="{FF2B5EF4-FFF2-40B4-BE49-F238E27FC236}">
                <a16:creationId xmlns:a16="http://schemas.microsoft.com/office/drawing/2014/main" id="{333F403C-A002-4629-84F7-B5DBA5770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3279" name="Rectangle 33">
            <a:extLst>
              <a:ext uri="{FF2B5EF4-FFF2-40B4-BE49-F238E27FC236}">
                <a16:creationId xmlns:a16="http://schemas.microsoft.com/office/drawing/2014/main" id="{1E110563-9DDB-4C31-8616-C3D647E2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3280" name="Line 34">
            <a:extLst>
              <a:ext uri="{FF2B5EF4-FFF2-40B4-BE49-F238E27FC236}">
                <a16:creationId xmlns:a16="http://schemas.microsoft.com/office/drawing/2014/main" id="{FA55A176-A66A-42B7-B316-7692F5EFFB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2270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3281" name="Rectangle 35">
            <a:extLst>
              <a:ext uri="{FF2B5EF4-FFF2-40B4-BE49-F238E27FC236}">
                <a16:creationId xmlns:a16="http://schemas.microsoft.com/office/drawing/2014/main" id="{6A83D3B9-0E05-4259-B9B5-27AF12AED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2428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55F8319-80FF-4AC1-911D-5DA87F3D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5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D007B40-0ADE-4FD5-AECA-86679902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6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16D92C0-F356-4B2B-9768-29D733A92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7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C4F6FCA-96B3-41B1-8BA1-54D68DD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8" name="Text Box 8">
            <a:extLst>
              <a:ext uri="{FF2B5EF4-FFF2-40B4-BE49-F238E27FC236}">
                <a16:creationId xmlns:a16="http://schemas.microsoft.com/office/drawing/2014/main" id="{D2F57883-A68E-4E52-9E46-9AF354D38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4279" name="Text Box 9">
            <a:extLst>
              <a:ext uri="{FF2B5EF4-FFF2-40B4-BE49-F238E27FC236}">
                <a16:creationId xmlns:a16="http://schemas.microsoft.com/office/drawing/2014/main" id="{16E29BAE-F2BC-4B85-B7E7-9FEB96E4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4280" name="Rectangle 10">
            <a:extLst>
              <a:ext uri="{FF2B5EF4-FFF2-40B4-BE49-F238E27FC236}">
                <a16:creationId xmlns:a16="http://schemas.microsoft.com/office/drawing/2014/main" id="{8D3E63CE-270F-45DA-BF6D-D8E57DC43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4281" name="Line 11">
            <a:extLst>
              <a:ext uri="{FF2B5EF4-FFF2-40B4-BE49-F238E27FC236}">
                <a16:creationId xmlns:a16="http://schemas.microsoft.com/office/drawing/2014/main" id="{E15F00F7-9CBE-440C-B55C-0D0D3000A8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580548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82" name="Rectangle 12">
            <a:extLst>
              <a:ext uri="{FF2B5EF4-FFF2-40B4-BE49-F238E27FC236}">
                <a16:creationId xmlns:a16="http://schemas.microsoft.com/office/drawing/2014/main" id="{7B2694EA-139E-4851-9395-86386FE3F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7800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4283" name="Line 13">
            <a:extLst>
              <a:ext uri="{FF2B5EF4-FFF2-40B4-BE49-F238E27FC236}">
                <a16:creationId xmlns:a16="http://schemas.microsoft.com/office/drawing/2014/main" id="{6394C268-0C3D-4D87-AF35-C587C092E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84" name="Line 14">
            <a:extLst>
              <a:ext uri="{FF2B5EF4-FFF2-40B4-BE49-F238E27FC236}">
                <a16:creationId xmlns:a16="http://schemas.microsoft.com/office/drawing/2014/main" id="{73944DE4-4051-40F3-9433-9546A8A0B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85" name="Line 15">
            <a:extLst>
              <a:ext uri="{FF2B5EF4-FFF2-40B4-BE49-F238E27FC236}">
                <a16:creationId xmlns:a16="http://schemas.microsoft.com/office/drawing/2014/main" id="{80AD0B6F-5672-4F87-84CE-00CA07B62A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86" name="Line 16">
            <a:extLst>
              <a:ext uri="{FF2B5EF4-FFF2-40B4-BE49-F238E27FC236}">
                <a16:creationId xmlns:a16="http://schemas.microsoft.com/office/drawing/2014/main" id="{7C995292-52D3-4506-99F0-AF7E369E06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87" name="Line 17">
            <a:extLst>
              <a:ext uri="{FF2B5EF4-FFF2-40B4-BE49-F238E27FC236}">
                <a16:creationId xmlns:a16="http://schemas.microsoft.com/office/drawing/2014/main" id="{49D1107A-B44A-4C9D-A8E7-E1596C40042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40767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88" name="Rectangle 18">
            <a:extLst>
              <a:ext uri="{FF2B5EF4-FFF2-40B4-BE49-F238E27FC236}">
                <a16:creationId xmlns:a16="http://schemas.microsoft.com/office/drawing/2014/main" id="{EDDC450C-5FA4-478C-AE91-5B09DF165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4289" name="Rectangle 19">
            <a:extLst>
              <a:ext uri="{FF2B5EF4-FFF2-40B4-BE49-F238E27FC236}">
                <a16:creationId xmlns:a16="http://schemas.microsoft.com/office/drawing/2014/main" id="{2BA49A18-A36E-427A-8E99-9E7575A7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40513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4290" name="Line 20">
            <a:extLst>
              <a:ext uri="{FF2B5EF4-FFF2-40B4-BE49-F238E27FC236}">
                <a16:creationId xmlns:a16="http://schemas.microsoft.com/office/drawing/2014/main" id="{D5891EA9-AB84-4EE2-B447-4C4030CDF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91" name="Rectangle 21">
            <a:extLst>
              <a:ext uri="{FF2B5EF4-FFF2-40B4-BE49-F238E27FC236}">
                <a16:creationId xmlns:a16="http://schemas.microsoft.com/office/drawing/2014/main" id="{0B4C91EB-05F4-4DD7-841D-BA164FE66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4292" name="Line 22">
            <a:extLst>
              <a:ext uri="{FF2B5EF4-FFF2-40B4-BE49-F238E27FC236}">
                <a16:creationId xmlns:a16="http://schemas.microsoft.com/office/drawing/2014/main" id="{ACD87E36-355F-4268-8F9D-1FE54ABA39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93" name="Line 23">
            <a:extLst>
              <a:ext uri="{FF2B5EF4-FFF2-40B4-BE49-F238E27FC236}">
                <a16:creationId xmlns:a16="http://schemas.microsoft.com/office/drawing/2014/main" id="{BE3BE745-E6DA-4C17-905F-DAAAAB53E4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94" name="Rectangle 24">
            <a:extLst>
              <a:ext uri="{FF2B5EF4-FFF2-40B4-BE49-F238E27FC236}">
                <a16:creationId xmlns:a16="http://schemas.microsoft.com/office/drawing/2014/main" id="{10CAE2B6-0AF1-4044-9753-50438B9B0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4295" name="Line 25">
            <a:extLst>
              <a:ext uri="{FF2B5EF4-FFF2-40B4-BE49-F238E27FC236}">
                <a16:creationId xmlns:a16="http://schemas.microsoft.com/office/drawing/2014/main" id="{F1F365BF-682C-4C24-91CB-EA85F4CD8F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96" name="Line 26">
            <a:extLst>
              <a:ext uri="{FF2B5EF4-FFF2-40B4-BE49-F238E27FC236}">
                <a16:creationId xmlns:a16="http://schemas.microsoft.com/office/drawing/2014/main" id="{DB8F3EEE-9199-4C98-82FB-4A50D2541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97" name="Rectangle 27">
            <a:extLst>
              <a:ext uri="{FF2B5EF4-FFF2-40B4-BE49-F238E27FC236}">
                <a16:creationId xmlns:a16="http://schemas.microsoft.com/office/drawing/2014/main" id="{ACCB833F-CBDC-48D6-92BE-9A2D7C603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4298" name="Line 28">
            <a:extLst>
              <a:ext uri="{FF2B5EF4-FFF2-40B4-BE49-F238E27FC236}">
                <a16:creationId xmlns:a16="http://schemas.microsoft.com/office/drawing/2014/main" id="{565D2141-3287-484E-ADA6-DDBB0837FE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299" name="Line 29">
            <a:extLst>
              <a:ext uri="{FF2B5EF4-FFF2-40B4-BE49-F238E27FC236}">
                <a16:creationId xmlns:a16="http://schemas.microsoft.com/office/drawing/2014/main" id="{54AAB4AA-16D6-4B40-B895-E35FF5BA1B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300" name="Line 30">
            <a:extLst>
              <a:ext uri="{FF2B5EF4-FFF2-40B4-BE49-F238E27FC236}">
                <a16:creationId xmlns:a16="http://schemas.microsoft.com/office/drawing/2014/main" id="{E8C59AA7-7EAD-40FE-BD9B-6827A0C9CF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301" name="Line 31">
            <a:extLst>
              <a:ext uri="{FF2B5EF4-FFF2-40B4-BE49-F238E27FC236}">
                <a16:creationId xmlns:a16="http://schemas.microsoft.com/office/drawing/2014/main" id="{8E23C66A-3D90-43A2-8268-764F445049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302" name="Rectangle 32">
            <a:extLst>
              <a:ext uri="{FF2B5EF4-FFF2-40B4-BE49-F238E27FC236}">
                <a16:creationId xmlns:a16="http://schemas.microsoft.com/office/drawing/2014/main" id="{73EB40D1-0F95-4ACC-89C7-AD9070161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4303" name="Rectangle 33">
            <a:extLst>
              <a:ext uri="{FF2B5EF4-FFF2-40B4-BE49-F238E27FC236}">
                <a16:creationId xmlns:a16="http://schemas.microsoft.com/office/drawing/2014/main" id="{00D34606-9207-4B8B-8D88-2B1400870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8F2EBE0-8B60-4FCE-812C-ED244DDEA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299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8E9071C7-594D-4C15-88AC-866E6918E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0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677EF6F-42E6-4005-90E2-816279537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1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9244B47-5A1D-41C1-B8E5-BAE17A422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2" name="Text Box 8">
            <a:extLst>
              <a:ext uri="{FF2B5EF4-FFF2-40B4-BE49-F238E27FC236}">
                <a16:creationId xmlns:a16="http://schemas.microsoft.com/office/drawing/2014/main" id="{BA91E909-63FF-42B3-BAC1-555B6B889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5303" name="Text Box 9">
            <a:extLst>
              <a:ext uri="{FF2B5EF4-FFF2-40B4-BE49-F238E27FC236}">
                <a16:creationId xmlns:a16="http://schemas.microsoft.com/office/drawing/2014/main" id="{0CD62F10-F0C4-450B-87A9-1252E825C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5304" name="Rectangle 10">
            <a:extLst>
              <a:ext uri="{FF2B5EF4-FFF2-40B4-BE49-F238E27FC236}">
                <a16:creationId xmlns:a16="http://schemas.microsoft.com/office/drawing/2014/main" id="{C8F4F484-40DA-4316-9ECE-A7393DC88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5305" name="Line 11">
            <a:extLst>
              <a:ext uri="{FF2B5EF4-FFF2-40B4-BE49-F238E27FC236}">
                <a16:creationId xmlns:a16="http://schemas.microsoft.com/office/drawing/2014/main" id="{B6E817F1-F3C0-4BDD-9552-E3AEAB9010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602138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06" name="Rectangle 12">
            <a:extLst>
              <a:ext uri="{FF2B5EF4-FFF2-40B4-BE49-F238E27FC236}">
                <a16:creationId xmlns:a16="http://schemas.microsoft.com/office/drawing/2014/main" id="{6903B486-E11E-4D5A-8C17-5EB23ECE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9959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5307" name="Line 13">
            <a:extLst>
              <a:ext uri="{FF2B5EF4-FFF2-40B4-BE49-F238E27FC236}">
                <a16:creationId xmlns:a16="http://schemas.microsoft.com/office/drawing/2014/main" id="{37DF33B4-42F4-486D-9E1C-41AE78867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08" name="Line 14">
            <a:extLst>
              <a:ext uri="{FF2B5EF4-FFF2-40B4-BE49-F238E27FC236}">
                <a16:creationId xmlns:a16="http://schemas.microsoft.com/office/drawing/2014/main" id="{3F4FB5AE-EAF5-4552-B687-73030C042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09" name="Line 15">
            <a:extLst>
              <a:ext uri="{FF2B5EF4-FFF2-40B4-BE49-F238E27FC236}">
                <a16:creationId xmlns:a16="http://schemas.microsoft.com/office/drawing/2014/main" id="{844474B6-203D-4797-892E-0534855533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10" name="Line 16">
            <a:extLst>
              <a:ext uri="{FF2B5EF4-FFF2-40B4-BE49-F238E27FC236}">
                <a16:creationId xmlns:a16="http://schemas.microsoft.com/office/drawing/2014/main" id="{0238A814-3853-460F-AD6A-057CD09F9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11" name="Line 17">
            <a:extLst>
              <a:ext uri="{FF2B5EF4-FFF2-40B4-BE49-F238E27FC236}">
                <a16:creationId xmlns:a16="http://schemas.microsoft.com/office/drawing/2014/main" id="{7F24E54E-9707-48C0-935F-D32FF41958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40767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12" name="Rectangle 18">
            <a:extLst>
              <a:ext uri="{FF2B5EF4-FFF2-40B4-BE49-F238E27FC236}">
                <a16:creationId xmlns:a16="http://schemas.microsoft.com/office/drawing/2014/main" id="{FF097BE0-0062-4826-A4BD-5830867C8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5313" name="Rectangle 19">
            <a:extLst>
              <a:ext uri="{FF2B5EF4-FFF2-40B4-BE49-F238E27FC236}">
                <a16:creationId xmlns:a16="http://schemas.microsoft.com/office/drawing/2014/main" id="{C2003157-C668-4B5F-A0EB-A1C912511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40513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5314" name="Line 20">
            <a:extLst>
              <a:ext uri="{FF2B5EF4-FFF2-40B4-BE49-F238E27FC236}">
                <a16:creationId xmlns:a16="http://schemas.microsoft.com/office/drawing/2014/main" id="{08D14BF4-0DD2-4DB3-995A-89788A587F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15" name="Rectangle 21">
            <a:extLst>
              <a:ext uri="{FF2B5EF4-FFF2-40B4-BE49-F238E27FC236}">
                <a16:creationId xmlns:a16="http://schemas.microsoft.com/office/drawing/2014/main" id="{3BA46756-8BEA-4D2D-BF07-7439CFFA6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16" name="Line 22">
            <a:extLst>
              <a:ext uri="{FF2B5EF4-FFF2-40B4-BE49-F238E27FC236}">
                <a16:creationId xmlns:a16="http://schemas.microsoft.com/office/drawing/2014/main" id="{1164CD63-C268-4319-99FC-42909A07E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17" name="Line 23">
            <a:extLst>
              <a:ext uri="{FF2B5EF4-FFF2-40B4-BE49-F238E27FC236}">
                <a16:creationId xmlns:a16="http://schemas.microsoft.com/office/drawing/2014/main" id="{DD9255DA-BBE1-4D9F-9C63-6DCEB7770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18" name="Rectangle 24">
            <a:extLst>
              <a:ext uri="{FF2B5EF4-FFF2-40B4-BE49-F238E27FC236}">
                <a16:creationId xmlns:a16="http://schemas.microsoft.com/office/drawing/2014/main" id="{7A3E9751-EF82-4672-9356-F584D6BC9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19" name="Line 25">
            <a:extLst>
              <a:ext uri="{FF2B5EF4-FFF2-40B4-BE49-F238E27FC236}">
                <a16:creationId xmlns:a16="http://schemas.microsoft.com/office/drawing/2014/main" id="{0A214538-3B26-48D0-8B68-BEBDD664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20" name="Line 26">
            <a:extLst>
              <a:ext uri="{FF2B5EF4-FFF2-40B4-BE49-F238E27FC236}">
                <a16:creationId xmlns:a16="http://schemas.microsoft.com/office/drawing/2014/main" id="{A206AFF8-245D-4AA6-97ED-A894BEE4D4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21" name="Rectangle 27">
            <a:extLst>
              <a:ext uri="{FF2B5EF4-FFF2-40B4-BE49-F238E27FC236}">
                <a16:creationId xmlns:a16="http://schemas.microsoft.com/office/drawing/2014/main" id="{1654AF73-091A-4363-B8D8-9CF3154D8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22" name="Line 28">
            <a:extLst>
              <a:ext uri="{FF2B5EF4-FFF2-40B4-BE49-F238E27FC236}">
                <a16:creationId xmlns:a16="http://schemas.microsoft.com/office/drawing/2014/main" id="{D3236368-3EDF-467E-B5C7-E35519C7BF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23" name="Line 29">
            <a:extLst>
              <a:ext uri="{FF2B5EF4-FFF2-40B4-BE49-F238E27FC236}">
                <a16:creationId xmlns:a16="http://schemas.microsoft.com/office/drawing/2014/main" id="{A37D9D69-1D36-4465-8259-80D37AD33F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24" name="Line 30">
            <a:extLst>
              <a:ext uri="{FF2B5EF4-FFF2-40B4-BE49-F238E27FC236}">
                <a16:creationId xmlns:a16="http://schemas.microsoft.com/office/drawing/2014/main" id="{77605519-31C9-4F81-B6EE-319C0C6B53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25" name="Line 31">
            <a:extLst>
              <a:ext uri="{FF2B5EF4-FFF2-40B4-BE49-F238E27FC236}">
                <a16:creationId xmlns:a16="http://schemas.microsoft.com/office/drawing/2014/main" id="{4E2EC498-2C22-47EF-8173-88C05F64C9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5326" name="Rectangle 32">
            <a:extLst>
              <a:ext uri="{FF2B5EF4-FFF2-40B4-BE49-F238E27FC236}">
                <a16:creationId xmlns:a16="http://schemas.microsoft.com/office/drawing/2014/main" id="{192829B1-B425-4B99-AC04-0272224B1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5327" name="Rectangle 33">
            <a:extLst>
              <a:ext uri="{FF2B5EF4-FFF2-40B4-BE49-F238E27FC236}">
                <a16:creationId xmlns:a16="http://schemas.microsoft.com/office/drawing/2014/main" id="{0207BAF3-5BBB-45EE-AB9E-8F4FF04B7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8EDD743-1665-43D9-AFBB-6B57EC1BC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1A9CFE4-608F-46D7-8AA1-E6A0C9E8A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4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005B523-5415-4FA9-A374-50108448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5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A3FB5A6-5F4B-4488-B451-8FBA7FD07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6" name="Text Box 8">
            <a:extLst>
              <a:ext uri="{FF2B5EF4-FFF2-40B4-BE49-F238E27FC236}">
                <a16:creationId xmlns:a16="http://schemas.microsoft.com/office/drawing/2014/main" id="{DBF7CC80-88DE-466F-88A1-4A52FA06C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6327" name="Text Box 9">
            <a:extLst>
              <a:ext uri="{FF2B5EF4-FFF2-40B4-BE49-F238E27FC236}">
                <a16:creationId xmlns:a16="http://schemas.microsoft.com/office/drawing/2014/main" id="{B9815050-E02C-473D-8A2C-BE5F7F9FF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6328" name="Rectangle 10">
            <a:extLst>
              <a:ext uri="{FF2B5EF4-FFF2-40B4-BE49-F238E27FC236}">
                <a16:creationId xmlns:a16="http://schemas.microsoft.com/office/drawing/2014/main" id="{7DB398B8-CA8A-4940-8A16-79C1CB6D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6329" name="Line 11">
            <a:extLst>
              <a:ext uri="{FF2B5EF4-FFF2-40B4-BE49-F238E27FC236}">
                <a16:creationId xmlns:a16="http://schemas.microsoft.com/office/drawing/2014/main" id="{11957275-8C28-43BB-99E9-5C31979644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623728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0" name="Rectangle 12">
            <a:extLst>
              <a:ext uri="{FF2B5EF4-FFF2-40B4-BE49-F238E27FC236}">
                <a16:creationId xmlns:a16="http://schemas.microsoft.com/office/drawing/2014/main" id="{7A665BF7-7C43-488E-BA3E-513AB0C4A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2118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6331" name="Line 13">
            <a:extLst>
              <a:ext uri="{FF2B5EF4-FFF2-40B4-BE49-F238E27FC236}">
                <a16:creationId xmlns:a16="http://schemas.microsoft.com/office/drawing/2014/main" id="{E4989472-5031-467D-AFC5-3774914BF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2" name="Line 14">
            <a:extLst>
              <a:ext uri="{FF2B5EF4-FFF2-40B4-BE49-F238E27FC236}">
                <a16:creationId xmlns:a16="http://schemas.microsoft.com/office/drawing/2014/main" id="{CEB649F9-3643-40F6-9CA1-4DA2DF0FA0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3" name="Line 15">
            <a:extLst>
              <a:ext uri="{FF2B5EF4-FFF2-40B4-BE49-F238E27FC236}">
                <a16:creationId xmlns:a16="http://schemas.microsoft.com/office/drawing/2014/main" id="{D9B334CB-4E21-4C67-89D7-77648B46C5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4" name="Line 16">
            <a:extLst>
              <a:ext uri="{FF2B5EF4-FFF2-40B4-BE49-F238E27FC236}">
                <a16:creationId xmlns:a16="http://schemas.microsoft.com/office/drawing/2014/main" id="{8425B506-6D85-4DC7-9FED-5156B24E3A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5" name="Rectangle 18">
            <a:extLst>
              <a:ext uri="{FF2B5EF4-FFF2-40B4-BE49-F238E27FC236}">
                <a16:creationId xmlns:a16="http://schemas.microsoft.com/office/drawing/2014/main" id="{BBE6C640-6FB1-4F05-B1E6-6154D9511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6336" name="Line 20">
            <a:extLst>
              <a:ext uri="{FF2B5EF4-FFF2-40B4-BE49-F238E27FC236}">
                <a16:creationId xmlns:a16="http://schemas.microsoft.com/office/drawing/2014/main" id="{7C07940C-2168-47F6-8CAA-B39B54FCE0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7" name="Rectangle 21">
            <a:extLst>
              <a:ext uri="{FF2B5EF4-FFF2-40B4-BE49-F238E27FC236}">
                <a16:creationId xmlns:a16="http://schemas.microsoft.com/office/drawing/2014/main" id="{13B22DF8-D63F-41E7-B171-A6E97A688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6338" name="Line 22">
            <a:extLst>
              <a:ext uri="{FF2B5EF4-FFF2-40B4-BE49-F238E27FC236}">
                <a16:creationId xmlns:a16="http://schemas.microsoft.com/office/drawing/2014/main" id="{AF6B59E7-494D-4F2C-9E59-5F639329AC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39" name="Line 23">
            <a:extLst>
              <a:ext uri="{FF2B5EF4-FFF2-40B4-BE49-F238E27FC236}">
                <a16:creationId xmlns:a16="http://schemas.microsoft.com/office/drawing/2014/main" id="{A7A82C78-B98A-4482-8474-C1C162FC26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0" name="Rectangle 24">
            <a:extLst>
              <a:ext uri="{FF2B5EF4-FFF2-40B4-BE49-F238E27FC236}">
                <a16:creationId xmlns:a16="http://schemas.microsoft.com/office/drawing/2014/main" id="{A8D7E31C-6563-413F-B7E7-E945E26F5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6341" name="Line 25">
            <a:extLst>
              <a:ext uri="{FF2B5EF4-FFF2-40B4-BE49-F238E27FC236}">
                <a16:creationId xmlns:a16="http://schemas.microsoft.com/office/drawing/2014/main" id="{0E461B60-46E3-47FB-AFDB-E02B6D2C15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2" name="Line 26">
            <a:extLst>
              <a:ext uri="{FF2B5EF4-FFF2-40B4-BE49-F238E27FC236}">
                <a16:creationId xmlns:a16="http://schemas.microsoft.com/office/drawing/2014/main" id="{07D6A4BF-953D-469A-9D1A-B65E1E6809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3" name="Rectangle 27">
            <a:extLst>
              <a:ext uri="{FF2B5EF4-FFF2-40B4-BE49-F238E27FC236}">
                <a16:creationId xmlns:a16="http://schemas.microsoft.com/office/drawing/2014/main" id="{110BCE60-23B3-46B4-AC95-4FE6D569B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6344" name="Line 28">
            <a:extLst>
              <a:ext uri="{FF2B5EF4-FFF2-40B4-BE49-F238E27FC236}">
                <a16:creationId xmlns:a16="http://schemas.microsoft.com/office/drawing/2014/main" id="{9A184928-AA5D-428B-830C-D8AEAF4674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5" name="Line 29">
            <a:extLst>
              <a:ext uri="{FF2B5EF4-FFF2-40B4-BE49-F238E27FC236}">
                <a16:creationId xmlns:a16="http://schemas.microsoft.com/office/drawing/2014/main" id="{505073B2-B2A9-4B9E-B451-6E3DA7F641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6" name="Line 30">
            <a:extLst>
              <a:ext uri="{FF2B5EF4-FFF2-40B4-BE49-F238E27FC236}">
                <a16:creationId xmlns:a16="http://schemas.microsoft.com/office/drawing/2014/main" id="{E74A8EF9-D67B-4C70-A1F2-F459CADC5A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7" name="Line 31">
            <a:extLst>
              <a:ext uri="{FF2B5EF4-FFF2-40B4-BE49-F238E27FC236}">
                <a16:creationId xmlns:a16="http://schemas.microsoft.com/office/drawing/2014/main" id="{3F87A649-793F-4DFB-8441-83F8800510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48" name="Rectangle 32">
            <a:extLst>
              <a:ext uri="{FF2B5EF4-FFF2-40B4-BE49-F238E27FC236}">
                <a16:creationId xmlns:a16="http://schemas.microsoft.com/office/drawing/2014/main" id="{DF57109B-B775-4E7B-A78D-ADFD146BC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6349" name="Rectangle 33">
            <a:extLst>
              <a:ext uri="{FF2B5EF4-FFF2-40B4-BE49-F238E27FC236}">
                <a16:creationId xmlns:a16="http://schemas.microsoft.com/office/drawing/2014/main" id="{D4FCF363-AB23-4192-93E4-783FBC465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6350" name="Line 34">
            <a:extLst>
              <a:ext uri="{FF2B5EF4-FFF2-40B4-BE49-F238E27FC236}">
                <a16:creationId xmlns:a16="http://schemas.microsoft.com/office/drawing/2014/main" id="{2E416F5A-8A23-4206-BAF6-0054410415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6449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51" name="Rectangle 35">
            <a:extLst>
              <a:ext uri="{FF2B5EF4-FFF2-40B4-BE49-F238E27FC236}">
                <a16:creationId xmlns:a16="http://schemas.microsoft.com/office/drawing/2014/main" id="{47C31B87-13AE-45FB-A7C7-7DF58E554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6195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56352" name="Line 36">
            <a:extLst>
              <a:ext uri="{FF2B5EF4-FFF2-40B4-BE49-F238E27FC236}">
                <a16:creationId xmlns:a16="http://schemas.microsoft.com/office/drawing/2014/main" id="{AEE9EA82-652D-4603-AAFA-F4537AF432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2270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6353" name="Rectangle 37">
            <a:extLst>
              <a:ext uri="{FF2B5EF4-FFF2-40B4-BE49-F238E27FC236}">
                <a16:creationId xmlns:a16="http://schemas.microsoft.com/office/drawing/2014/main" id="{27E442C1-9FCC-4CC1-822D-8239E41C3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2428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8337F44-7161-4BD7-A728-ACC2B57D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7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CD5626B-591D-4AFB-8E94-9F268E459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8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4C1C9F9-12EE-4849-9CE7-80FF9F11C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9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362EFF8D-D202-4863-99F3-186A5ECB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0" name="Text Box 8">
            <a:extLst>
              <a:ext uri="{FF2B5EF4-FFF2-40B4-BE49-F238E27FC236}">
                <a16:creationId xmlns:a16="http://schemas.microsoft.com/office/drawing/2014/main" id="{706F689C-67F6-4E68-9EB8-61EA9AB29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7351" name="Text Box 9">
            <a:extLst>
              <a:ext uri="{FF2B5EF4-FFF2-40B4-BE49-F238E27FC236}">
                <a16:creationId xmlns:a16="http://schemas.microsoft.com/office/drawing/2014/main" id="{E6EAC6B3-6612-4312-B29A-628CB66FA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7352" name="Rectangle 10">
            <a:extLst>
              <a:ext uri="{FF2B5EF4-FFF2-40B4-BE49-F238E27FC236}">
                <a16:creationId xmlns:a16="http://schemas.microsoft.com/office/drawing/2014/main" id="{7801B291-BDA8-48A1-80B6-8A60C6DD0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7353" name="Line 11">
            <a:extLst>
              <a:ext uri="{FF2B5EF4-FFF2-40B4-BE49-F238E27FC236}">
                <a16:creationId xmlns:a16="http://schemas.microsoft.com/office/drawing/2014/main" id="{E643396D-FCF1-4ABE-9D25-6721B9BBEE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645318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54" name="Rectangle 12">
            <a:extLst>
              <a:ext uri="{FF2B5EF4-FFF2-40B4-BE49-F238E27FC236}">
                <a16:creationId xmlns:a16="http://schemas.microsoft.com/office/drawing/2014/main" id="{8E7170FA-DD4E-472B-A71A-7294FB3A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4277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7355" name="Line 13">
            <a:extLst>
              <a:ext uri="{FF2B5EF4-FFF2-40B4-BE49-F238E27FC236}">
                <a16:creationId xmlns:a16="http://schemas.microsoft.com/office/drawing/2014/main" id="{FAF33BDA-C53D-456C-9E8E-1D1B94BCDE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56" name="Line 14">
            <a:extLst>
              <a:ext uri="{FF2B5EF4-FFF2-40B4-BE49-F238E27FC236}">
                <a16:creationId xmlns:a16="http://schemas.microsoft.com/office/drawing/2014/main" id="{901B1674-E044-480E-9E88-C6DF36D9B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57" name="Line 15">
            <a:extLst>
              <a:ext uri="{FF2B5EF4-FFF2-40B4-BE49-F238E27FC236}">
                <a16:creationId xmlns:a16="http://schemas.microsoft.com/office/drawing/2014/main" id="{B59F0AAA-E4D4-4BF3-BE9C-A42B0DA39A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58" name="Line 16">
            <a:extLst>
              <a:ext uri="{FF2B5EF4-FFF2-40B4-BE49-F238E27FC236}">
                <a16:creationId xmlns:a16="http://schemas.microsoft.com/office/drawing/2014/main" id="{5D104DE4-FF87-4C90-B7D7-B33FBC1121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59" name="Rectangle 17">
            <a:extLst>
              <a:ext uri="{FF2B5EF4-FFF2-40B4-BE49-F238E27FC236}">
                <a16:creationId xmlns:a16="http://schemas.microsoft.com/office/drawing/2014/main" id="{7EFBD325-874E-4284-BC52-8E369029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7360" name="Line 18">
            <a:extLst>
              <a:ext uri="{FF2B5EF4-FFF2-40B4-BE49-F238E27FC236}">
                <a16:creationId xmlns:a16="http://schemas.microsoft.com/office/drawing/2014/main" id="{10F546AE-3130-43F5-88E4-DDFB3BE000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61" name="Rectangle 19">
            <a:extLst>
              <a:ext uri="{FF2B5EF4-FFF2-40B4-BE49-F238E27FC236}">
                <a16:creationId xmlns:a16="http://schemas.microsoft.com/office/drawing/2014/main" id="{65CAD3E5-CB50-4D88-B210-18B478273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7362" name="Line 20">
            <a:extLst>
              <a:ext uri="{FF2B5EF4-FFF2-40B4-BE49-F238E27FC236}">
                <a16:creationId xmlns:a16="http://schemas.microsoft.com/office/drawing/2014/main" id="{AD2F2BA5-0F82-4BA9-BE05-95C0C84FDD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63" name="Line 21">
            <a:extLst>
              <a:ext uri="{FF2B5EF4-FFF2-40B4-BE49-F238E27FC236}">
                <a16:creationId xmlns:a16="http://schemas.microsoft.com/office/drawing/2014/main" id="{6E0C8CA7-E574-47F8-975C-02281C3284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64" name="Rectangle 22">
            <a:extLst>
              <a:ext uri="{FF2B5EF4-FFF2-40B4-BE49-F238E27FC236}">
                <a16:creationId xmlns:a16="http://schemas.microsoft.com/office/drawing/2014/main" id="{8E88C5BA-986C-49E9-BDD6-D49D0494C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7365" name="Line 23">
            <a:extLst>
              <a:ext uri="{FF2B5EF4-FFF2-40B4-BE49-F238E27FC236}">
                <a16:creationId xmlns:a16="http://schemas.microsoft.com/office/drawing/2014/main" id="{57DCFAB4-932A-43ED-AC28-71D3333D22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66" name="Line 24">
            <a:extLst>
              <a:ext uri="{FF2B5EF4-FFF2-40B4-BE49-F238E27FC236}">
                <a16:creationId xmlns:a16="http://schemas.microsoft.com/office/drawing/2014/main" id="{C0DFC69E-6A82-488A-A782-A2FC6A2E87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67" name="Rectangle 25">
            <a:extLst>
              <a:ext uri="{FF2B5EF4-FFF2-40B4-BE49-F238E27FC236}">
                <a16:creationId xmlns:a16="http://schemas.microsoft.com/office/drawing/2014/main" id="{317856F0-E739-41BE-80DF-FF3FA9C87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7368" name="Line 26">
            <a:extLst>
              <a:ext uri="{FF2B5EF4-FFF2-40B4-BE49-F238E27FC236}">
                <a16:creationId xmlns:a16="http://schemas.microsoft.com/office/drawing/2014/main" id="{C676ABF8-86BF-49DD-A7CE-A3D6EF7DC0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69" name="Line 27">
            <a:extLst>
              <a:ext uri="{FF2B5EF4-FFF2-40B4-BE49-F238E27FC236}">
                <a16:creationId xmlns:a16="http://schemas.microsoft.com/office/drawing/2014/main" id="{F87F4655-E660-4AE3-B819-EF103DFE66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70" name="Line 28">
            <a:extLst>
              <a:ext uri="{FF2B5EF4-FFF2-40B4-BE49-F238E27FC236}">
                <a16:creationId xmlns:a16="http://schemas.microsoft.com/office/drawing/2014/main" id="{34CE2D59-DACE-47CA-89A9-B40E2BE7B3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71" name="Line 29">
            <a:extLst>
              <a:ext uri="{FF2B5EF4-FFF2-40B4-BE49-F238E27FC236}">
                <a16:creationId xmlns:a16="http://schemas.microsoft.com/office/drawing/2014/main" id="{F926F049-F57E-429B-AB8F-01026F5DD0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72" name="Rectangle 30">
            <a:extLst>
              <a:ext uri="{FF2B5EF4-FFF2-40B4-BE49-F238E27FC236}">
                <a16:creationId xmlns:a16="http://schemas.microsoft.com/office/drawing/2014/main" id="{F3F134F0-BA39-4304-8EC5-A40C762F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7373" name="Rectangle 31">
            <a:extLst>
              <a:ext uri="{FF2B5EF4-FFF2-40B4-BE49-F238E27FC236}">
                <a16:creationId xmlns:a16="http://schemas.microsoft.com/office/drawing/2014/main" id="{CE3BE306-1076-4200-8D43-58EDAEF6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7374" name="Line 32">
            <a:extLst>
              <a:ext uri="{FF2B5EF4-FFF2-40B4-BE49-F238E27FC236}">
                <a16:creationId xmlns:a16="http://schemas.microsoft.com/office/drawing/2014/main" id="{024B9360-64ED-4FB5-A357-BC5EFD5BF6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40767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7375" name="Rectangle 33">
            <a:extLst>
              <a:ext uri="{FF2B5EF4-FFF2-40B4-BE49-F238E27FC236}">
                <a16:creationId xmlns:a16="http://schemas.microsoft.com/office/drawing/2014/main" id="{D5FEECFC-7378-4698-874C-B7019D90E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40513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12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387" y="152400"/>
            <a:ext cx="680561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ea typeface="微软雅黑" pitchFamily="34" charset="-122"/>
              </a:rPr>
              <a:t>教材及主要参考书目</a:t>
            </a:r>
          </a:p>
        </p:txBody>
      </p:sp>
      <p:pic>
        <p:nvPicPr>
          <p:cNvPr id="8" name="Picture 7" descr="龙书1封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7750"/>
            <a:ext cx="4572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猫的照片上写着字&#10;&#10;中度可信度描述已自动生成">
            <a:extLst>
              <a:ext uri="{FF2B5EF4-FFF2-40B4-BE49-F238E27FC236}">
                <a16:creationId xmlns:a16="http://schemas.microsoft.com/office/drawing/2014/main" id="{A5DAD964-00D3-490F-AAD8-834EEB59D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047750"/>
            <a:ext cx="3143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79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CC69784-A48B-4E2D-A9F4-E2D4F1AF4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1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BBD8C54-55D0-46EA-806B-7CBDDBC2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2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A560D03-8859-4144-8116-3D312315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3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A08331F2-0AE0-4894-9720-3396BF90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4" name="Text Box 8">
            <a:extLst>
              <a:ext uri="{FF2B5EF4-FFF2-40B4-BE49-F238E27FC236}">
                <a16:creationId xmlns:a16="http://schemas.microsoft.com/office/drawing/2014/main" id="{24F6EB34-57C9-4866-995B-9AB7BA83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8375" name="Text Box 9">
            <a:extLst>
              <a:ext uri="{FF2B5EF4-FFF2-40B4-BE49-F238E27FC236}">
                <a16:creationId xmlns:a16="http://schemas.microsoft.com/office/drawing/2014/main" id="{7882892F-27A8-4372-8D64-E5B6001BC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8376" name="Rectangle 10">
            <a:extLst>
              <a:ext uri="{FF2B5EF4-FFF2-40B4-BE49-F238E27FC236}">
                <a16:creationId xmlns:a16="http://schemas.microsoft.com/office/drawing/2014/main" id="{39103EEE-D37A-4040-B867-5E72C1D8E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8377" name="Line 11">
            <a:extLst>
              <a:ext uri="{FF2B5EF4-FFF2-40B4-BE49-F238E27FC236}">
                <a16:creationId xmlns:a16="http://schemas.microsoft.com/office/drawing/2014/main" id="{C1FE9B22-A38C-44DF-BFF7-C0BA05D9AF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74173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78" name="Rectangle 12">
            <a:extLst>
              <a:ext uri="{FF2B5EF4-FFF2-40B4-BE49-F238E27FC236}">
                <a16:creationId xmlns:a16="http://schemas.microsoft.com/office/drawing/2014/main" id="{7D49790F-499D-49D6-9F38-F58B6D52B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71633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8379" name="Line 13">
            <a:extLst>
              <a:ext uri="{FF2B5EF4-FFF2-40B4-BE49-F238E27FC236}">
                <a16:creationId xmlns:a16="http://schemas.microsoft.com/office/drawing/2014/main" id="{F3165145-9AE5-44EF-B250-4F9369AE2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0" name="Line 14">
            <a:extLst>
              <a:ext uri="{FF2B5EF4-FFF2-40B4-BE49-F238E27FC236}">
                <a16:creationId xmlns:a16="http://schemas.microsoft.com/office/drawing/2014/main" id="{7600F7B8-1FFB-441B-AAD4-8EB3F9086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1" name="Line 15">
            <a:extLst>
              <a:ext uri="{FF2B5EF4-FFF2-40B4-BE49-F238E27FC236}">
                <a16:creationId xmlns:a16="http://schemas.microsoft.com/office/drawing/2014/main" id="{41D7B429-E276-40C6-BD5B-6049F2982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2" name="Line 16">
            <a:extLst>
              <a:ext uri="{FF2B5EF4-FFF2-40B4-BE49-F238E27FC236}">
                <a16:creationId xmlns:a16="http://schemas.microsoft.com/office/drawing/2014/main" id="{F385DBA2-2AEF-4E6C-A1A9-C68A20525B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3" name="Rectangle 17">
            <a:extLst>
              <a:ext uri="{FF2B5EF4-FFF2-40B4-BE49-F238E27FC236}">
                <a16:creationId xmlns:a16="http://schemas.microsoft.com/office/drawing/2014/main" id="{BA099040-F28C-47A8-9971-1FADEFF49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8384" name="Line 18">
            <a:extLst>
              <a:ext uri="{FF2B5EF4-FFF2-40B4-BE49-F238E27FC236}">
                <a16:creationId xmlns:a16="http://schemas.microsoft.com/office/drawing/2014/main" id="{84BF4B7E-34B4-4135-9830-DACDE404A8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5" name="Rectangle 19">
            <a:extLst>
              <a:ext uri="{FF2B5EF4-FFF2-40B4-BE49-F238E27FC236}">
                <a16:creationId xmlns:a16="http://schemas.microsoft.com/office/drawing/2014/main" id="{C759376D-71F3-41CD-A93B-808C6E7B6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8386" name="Line 20">
            <a:extLst>
              <a:ext uri="{FF2B5EF4-FFF2-40B4-BE49-F238E27FC236}">
                <a16:creationId xmlns:a16="http://schemas.microsoft.com/office/drawing/2014/main" id="{E099E596-DCCA-4442-8549-F39B1A7403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7" name="Line 21">
            <a:extLst>
              <a:ext uri="{FF2B5EF4-FFF2-40B4-BE49-F238E27FC236}">
                <a16:creationId xmlns:a16="http://schemas.microsoft.com/office/drawing/2014/main" id="{CD1782B0-E20B-4BED-A166-0CDB1CFD68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88" name="Rectangle 22">
            <a:extLst>
              <a:ext uri="{FF2B5EF4-FFF2-40B4-BE49-F238E27FC236}">
                <a16:creationId xmlns:a16="http://schemas.microsoft.com/office/drawing/2014/main" id="{06D651CD-2DBB-4B74-85A6-3A84DA60B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8389" name="Line 23">
            <a:extLst>
              <a:ext uri="{FF2B5EF4-FFF2-40B4-BE49-F238E27FC236}">
                <a16:creationId xmlns:a16="http://schemas.microsoft.com/office/drawing/2014/main" id="{39554C46-83BF-4D6F-81FA-5EF770E9FB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0" name="Line 24">
            <a:extLst>
              <a:ext uri="{FF2B5EF4-FFF2-40B4-BE49-F238E27FC236}">
                <a16:creationId xmlns:a16="http://schemas.microsoft.com/office/drawing/2014/main" id="{A2CC67E3-74E9-4E2C-8359-F277EEE63C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1" name="Rectangle 25">
            <a:extLst>
              <a:ext uri="{FF2B5EF4-FFF2-40B4-BE49-F238E27FC236}">
                <a16:creationId xmlns:a16="http://schemas.microsoft.com/office/drawing/2014/main" id="{953702D9-A763-4BF9-9840-C03DD5873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8392" name="Line 26">
            <a:extLst>
              <a:ext uri="{FF2B5EF4-FFF2-40B4-BE49-F238E27FC236}">
                <a16:creationId xmlns:a16="http://schemas.microsoft.com/office/drawing/2014/main" id="{5E88FA42-F0DC-4B9A-AFE9-321403ED24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3" name="Line 27">
            <a:extLst>
              <a:ext uri="{FF2B5EF4-FFF2-40B4-BE49-F238E27FC236}">
                <a16:creationId xmlns:a16="http://schemas.microsoft.com/office/drawing/2014/main" id="{821DFBFE-CAE6-4A52-A990-571F2A2946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4" name="Line 28">
            <a:extLst>
              <a:ext uri="{FF2B5EF4-FFF2-40B4-BE49-F238E27FC236}">
                <a16:creationId xmlns:a16="http://schemas.microsoft.com/office/drawing/2014/main" id="{F226BBD2-9977-4C77-9A0C-DD731693F3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5" name="Line 29">
            <a:extLst>
              <a:ext uri="{FF2B5EF4-FFF2-40B4-BE49-F238E27FC236}">
                <a16:creationId xmlns:a16="http://schemas.microsoft.com/office/drawing/2014/main" id="{AAB5CC2F-1C25-4F9F-9DF3-EA04C9B0DC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6" name="Rectangle 30">
            <a:extLst>
              <a:ext uri="{FF2B5EF4-FFF2-40B4-BE49-F238E27FC236}">
                <a16:creationId xmlns:a16="http://schemas.microsoft.com/office/drawing/2014/main" id="{DEE231C4-3318-4E31-AF25-0D2854D61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8397" name="Rectangle 31">
            <a:extLst>
              <a:ext uri="{FF2B5EF4-FFF2-40B4-BE49-F238E27FC236}">
                <a16:creationId xmlns:a16="http://schemas.microsoft.com/office/drawing/2014/main" id="{FBC8A6A2-F2B2-4905-87CB-6F783720F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8398" name="Line 32">
            <a:extLst>
              <a:ext uri="{FF2B5EF4-FFF2-40B4-BE49-F238E27FC236}">
                <a16:creationId xmlns:a16="http://schemas.microsoft.com/office/drawing/2014/main" id="{259F3F4F-F385-431A-93E5-9F1CBF7734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40767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399" name="Rectangle 33">
            <a:extLst>
              <a:ext uri="{FF2B5EF4-FFF2-40B4-BE49-F238E27FC236}">
                <a16:creationId xmlns:a16="http://schemas.microsoft.com/office/drawing/2014/main" id="{1B88ABC5-657B-415B-996D-97A256CF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40513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55D2D15-A576-407E-8A91-C4B996C96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5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6D82A32-AD5C-49F1-B15F-9F987968F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6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A56765B-989D-4C86-86F2-E36281C52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7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A8A3297E-275C-406D-B4FA-FA9D39A78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8" name="Text Box 8">
            <a:extLst>
              <a:ext uri="{FF2B5EF4-FFF2-40B4-BE49-F238E27FC236}">
                <a16:creationId xmlns:a16="http://schemas.microsoft.com/office/drawing/2014/main" id="{6F45C630-46B7-4EA0-9658-779012C8F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9399" name="Text Box 9">
            <a:extLst>
              <a:ext uri="{FF2B5EF4-FFF2-40B4-BE49-F238E27FC236}">
                <a16:creationId xmlns:a16="http://schemas.microsoft.com/office/drawing/2014/main" id="{B63268A9-3FF3-496E-92E0-B0D23F760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59400" name="Rectangle 10">
            <a:extLst>
              <a:ext uri="{FF2B5EF4-FFF2-40B4-BE49-F238E27FC236}">
                <a16:creationId xmlns:a16="http://schemas.microsoft.com/office/drawing/2014/main" id="{A1051AD4-3F55-4713-B0FD-5840E9F57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59401" name="Line 11">
            <a:extLst>
              <a:ext uri="{FF2B5EF4-FFF2-40B4-BE49-F238E27FC236}">
                <a16:creationId xmlns:a16="http://schemas.microsoft.com/office/drawing/2014/main" id="{DBD86FB9-4E4B-4679-9D39-C8E801662E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95922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02" name="Rectangle 12">
            <a:extLst>
              <a:ext uri="{FF2B5EF4-FFF2-40B4-BE49-F238E27FC236}">
                <a16:creationId xmlns:a16="http://schemas.microsoft.com/office/drawing/2014/main" id="{C518D1EC-A084-4B81-808B-98E4E08F9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9338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59403" name="Line 13">
            <a:extLst>
              <a:ext uri="{FF2B5EF4-FFF2-40B4-BE49-F238E27FC236}">
                <a16:creationId xmlns:a16="http://schemas.microsoft.com/office/drawing/2014/main" id="{06A54DEC-A85B-41E3-9D1C-9546A6B67E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04" name="Line 14">
            <a:extLst>
              <a:ext uri="{FF2B5EF4-FFF2-40B4-BE49-F238E27FC236}">
                <a16:creationId xmlns:a16="http://schemas.microsoft.com/office/drawing/2014/main" id="{93743F7A-B61E-4AE4-9ABD-B9A92ABDF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05" name="Line 15">
            <a:extLst>
              <a:ext uri="{FF2B5EF4-FFF2-40B4-BE49-F238E27FC236}">
                <a16:creationId xmlns:a16="http://schemas.microsoft.com/office/drawing/2014/main" id="{9DB80B12-04F9-4B67-82DD-696B6DCFD1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06" name="Line 16">
            <a:extLst>
              <a:ext uri="{FF2B5EF4-FFF2-40B4-BE49-F238E27FC236}">
                <a16:creationId xmlns:a16="http://schemas.microsoft.com/office/drawing/2014/main" id="{47BE0683-24CC-41A6-83E9-EDB3391BC5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07" name="Rectangle 17">
            <a:extLst>
              <a:ext uri="{FF2B5EF4-FFF2-40B4-BE49-F238E27FC236}">
                <a16:creationId xmlns:a16="http://schemas.microsoft.com/office/drawing/2014/main" id="{84A7925A-B42C-4FD9-935F-354F67352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9408" name="Line 18">
            <a:extLst>
              <a:ext uri="{FF2B5EF4-FFF2-40B4-BE49-F238E27FC236}">
                <a16:creationId xmlns:a16="http://schemas.microsoft.com/office/drawing/2014/main" id="{A8316263-370C-4FA0-9AE9-676DDC8B70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09" name="Rectangle 19">
            <a:extLst>
              <a:ext uri="{FF2B5EF4-FFF2-40B4-BE49-F238E27FC236}">
                <a16:creationId xmlns:a16="http://schemas.microsoft.com/office/drawing/2014/main" id="{2132AD75-F040-43DB-A377-58602539E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9410" name="Line 20">
            <a:extLst>
              <a:ext uri="{FF2B5EF4-FFF2-40B4-BE49-F238E27FC236}">
                <a16:creationId xmlns:a16="http://schemas.microsoft.com/office/drawing/2014/main" id="{6C74B379-2467-441E-A3B7-A397A11308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1" name="Line 21">
            <a:extLst>
              <a:ext uri="{FF2B5EF4-FFF2-40B4-BE49-F238E27FC236}">
                <a16:creationId xmlns:a16="http://schemas.microsoft.com/office/drawing/2014/main" id="{4265EE23-0BE2-4E50-B7C6-CA26D4212B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2" name="Rectangle 22">
            <a:extLst>
              <a:ext uri="{FF2B5EF4-FFF2-40B4-BE49-F238E27FC236}">
                <a16:creationId xmlns:a16="http://schemas.microsoft.com/office/drawing/2014/main" id="{1F4AD6B1-6C4B-4027-B1D3-C733EED1D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9413" name="Line 23">
            <a:extLst>
              <a:ext uri="{FF2B5EF4-FFF2-40B4-BE49-F238E27FC236}">
                <a16:creationId xmlns:a16="http://schemas.microsoft.com/office/drawing/2014/main" id="{8EFEF967-1AFE-426D-BEB0-11CD4802F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4" name="Line 24">
            <a:extLst>
              <a:ext uri="{FF2B5EF4-FFF2-40B4-BE49-F238E27FC236}">
                <a16:creationId xmlns:a16="http://schemas.microsoft.com/office/drawing/2014/main" id="{04C42499-C0BC-4046-B1F1-E99D03248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5" name="Rectangle 25">
            <a:extLst>
              <a:ext uri="{FF2B5EF4-FFF2-40B4-BE49-F238E27FC236}">
                <a16:creationId xmlns:a16="http://schemas.microsoft.com/office/drawing/2014/main" id="{284C3545-A484-4824-9BFC-7602460BE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9416" name="Line 26">
            <a:extLst>
              <a:ext uri="{FF2B5EF4-FFF2-40B4-BE49-F238E27FC236}">
                <a16:creationId xmlns:a16="http://schemas.microsoft.com/office/drawing/2014/main" id="{5805CD9C-5FCB-47E7-A746-12264EA196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7" name="Line 27">
            <a:extLst>
              <a:ext uri="{FF2B5EF4-FFF2-40B4-BE49-F238E27FC236}">
                <a16:creationId xmlns:a16="http://schemas.microsoft.com/office/drawing/2014/main" id="{9F08A08C-3942-46B4-B6CC-73A13C2E8C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8" name="Line 28">
            <a:extLst>
              <a:ext uri="{FF2B5EF4-FFF2-40B4-BE49-F238E27FC236}">
                <a16:creationId xmlns:a16="http://schemas.microsoft.com/office/drawing/2014/main" id="{F4B37666-904F-41FA-936B-C5A7D0149A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19" name="Line 29">
            <a:extLst>
              <a:ext uri="{FF2B5EF4-FFF2-40B4-BE49-F238E27FC236}">
                <a16:creationId xmlns:a16="http://schemas.microsoft.com/office/drawing/2014/main" id="{3092D5C0-BFD5-4DEB-92BD-251237BD90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20" name="Rectangle 30">
            <a:extLst>
              <a:ext uri="{FF2B5EF4-FFF2-40B4-BE49-F238E27FC236}">
                <a16:creationId xmlns:a16="http://schemas.microsoft.com/office/drawing/2014/main" id="{2DA8F3DB-1F7C-41F6-B02F-496FC7DB6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9421" name="Rectangle 31">
            <a:extLst>
              <a:ext uri="{FF2B5EF4-FFF2-40B4-BE49-F238E27FC236}">
                <a16:creationId xmlns:a16="http://schemas.microsoft.com/office/drawing/2014/main" id="{1000FAE2-746E-4795-BCB2-78CDEAF6F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59422" name="Line 34">
            <a:extLst>
              <a:ext uri="{FF2B5EF4-FFF2-40B4-BE49-F238E27FC236}">
                <a16:creationId xmlns:a16="http://schemas.microsoft.com/office/drawing/2014/main" id="{16CB6EBC-7819-4FBF-BB1F-0563129AED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13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23" name="Rectangle 35">
            <a:extLst>
              <a:ext uri="{FF2B5EF4-FFF2-40B4-BE49-F238E27FC236}">
                <a16:creationId xmlns:a16="http://schemas.microsoft.com/office/drawing/2014/main" id="{6CC51552-1AB1-457D-BAE0-FC49D20D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1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9424" name="Line 36">
            <a:extLst>
              <a:ext uri="{FF2B5EF4-FFF2-40B4-BE49-F238E27FC236}">
                <a16:creationId xmlns:a16="http://schemas.microsoft.com/office/drawing/2014/main" id="{8977BD15-3892-4A32-89B1-9A5441A8EA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6703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9425" name="Rectangle 37">
            <a:extLst>
              <a:ext uri="{FF2B5EF4-FFF2-40B4-BE49-F238E27FC236}">
                <a16:creationId xmlns:a16="http://schemas.microsoft.com/office/drawing/2014/main" id="{BEE578CD-8875-4C73-BC0E-CE795C37A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6449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935A987-11B5-49AE-BB0A-57D57097D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19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F76C497-F036-491B-B36B-91BFD5067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0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A76470C-403B-4AA6-8EC6-1718B99A8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1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235D18CE-41AD-4855-9C1F-FFA4F1B4B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2" name="Text Box 8">
            <a:extLst>
              <a:ext uri="{FF2B5EF4-FFF2-40B4-BE49-F238E27FC236}">
                <a16:creationId xmlns:a16="http://schemas.microsoft.com/office/drawing/2014/main" id="{70B113D1-3E46-40AC-8F1A-942E32EDC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latin typeface="Arial" panose="020B0604020202020204" pitchFamily="34" charset="0"/>
              </a:rPr>
              <a:t>const  a=10;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var    b,c;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procedure p;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c:=b+a;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end;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read(b);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while b#0 do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call p;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write(2*c);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read(b);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end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end.</a:t>
            </a:r>
          </a:p>
        </p:txBody>
      </p:sp>
      <p:sp>
        <p:nvSpPr>
          <p:cNvPr id="60423" name="Text Box 9">
            <a:extLst>
              <a:ext uri="{FF2B5EF4-FFF2-40B4-BE49-F238E27FC236}">
                <a16:creationId xmlns:a16="http://schemas.microsoft.com/office/drawing/2014/main" id="{078FE198-7D4B-470F-AC34-96732994B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60424" name="Rectangle 10">
            <a:extLst>
              <a:ext uri="{FF2B5EF4-FFF2-40B4-BE49-F238E27FC236}">
                <a16:creationId xmlns:a16="http://schemas.microsoft.com/office/drawing/2014/main" id="{95A47B54-0BF2-45B6-B1AA-1D7DE5A3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60425" name="Line 11">
            <a:extLst>
              <a:ext uri="{FF2B5EF4-FFF2-40B4-BE49-F238E27FC236}">
                <a16:creationId xmlns:a16="http://schemas.microsoft.com/office/drawing/2014/main" id="{24C6BEA8-1186-4381-AA4E-E96347E22B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417512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26" name="Rectangle 12">
            <a:extLst>
              <a:ext uri="{FF2B5EF4-FFF2-40B4-BE49-F238E27FC236}">
                <a16:creationId xmlns:a16="http://schemas.microsoft.com/office/drawing/2014/main" id="{24C981A5-6B6E-4729-BA12-628A9E8E0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1497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60427" name="Line 13">
            <a:extLst>
              <a:ext uri="{FF2B5EF4-FFF2-40B4-BE49-F238E27FC236}">
                <a16:creationId xmlns:a16="http://schemas.microsoft.com/office/drawing/2014/main" id="{12354CC3-0D66-4032-96BE-6CA5F3430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28" name="Line 14">
            <a:extLst>
              <a:ext uri="{FF2B5EF4-FFF2-40B4-BE49-F238E27FC236}">
                <a16:creationId xmlns:a16="http://schemas.microsoft.com/office/drawing/2014/main" id="{F8AE85C4-3326-459C-96EA-463F2C9B1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29" name="Line 15">
            <a:extLst>
              <a:ext uri="{FF2B5EF4-FFF2-40B4-BE49-F238E27FC236}">
                <a16:creationId xmlns:a16="http://schemas.microsoft.com/office/drawing/2014/main" id="{F3A33A2A-9CCA-4EB7-A49E-145779A7C7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0" name="Line 16">
            <a:extLst>
              <a:ext uri="{FF2B5EF4-FFF2-40B4-BE49-F238E27FC236}">
                <a16:creationId xmlns:a16="http://schemas.microsoft.com/office/drawing/2014/main" id="{E018FDE3-17E4-4B76-A083-4C10BC5B37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1" name="Rectangle 17">
            <a:extLst>
              <a:ext uri="{FF2B5EF4-FFF2-40B4-BE49-F238E27FC236}">
                <a16:creationId xmlns:a16="http://schemas.microsoft.com/office/drawing/2014/main" id="{12E3DFD3-F765-42A4-81DA-01CDB4E9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0432" name="Line 18">
            <a:extLst>
              <a:ext uri="{FF2B5EF4-FFF2-40B4-BE49-F238E27FC236}">
                <a16:creationId xmlns:a16="http://schemas.microsoft.com/office/drawing/2014/main" id="{FB27190C-07C4-4B14-A49D-D061725F76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3" name="Rectangle 19">
            <a:extLst>
              <a:ext uri="{FF2B5EF4-FFF2-40B4-BE49-F238E27FC236}">
                <a16:creationId xmlns:a16="http://schemas.microsoft.com/office/drawing/2014/main" id="{6A9E71A0-BF02-4B06-851B-B556539B0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0434" name="Line 20">
            <a:extLst>
              <a:ext uri="{FF2B5EF4-FFF2-40B4-BE49-F238E27FC236}">
                <a16:creationId xmlns:a16="http://schemas.microsoft.com/office/drawing/2014/main" id="{8340EE0F-C495-4526-ABF8-6D24D6CAE6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5" name="Line 21">
            <a:extLst>
              <a:ext uri="{FF2B5EF4-FFF2-40B4-BE49-F238E27FC236}">
                <a16:creationId xmlns:a16="http://schemas.microsoft.com/office/drawing/2014/main" id="{5F3411D0-0A3D-467E-B577-95EE2A266E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6" name="Rectangle 22">
            <a:extLst>
              <a:ext uri="{FF2B5EF4-FFF2-40B4-BE49-F238E27FC236}">
                <a16:creationId xmlns:a16="http://schemas.microsoft.com/office/drawing/2014/main" id="{7562CD31-9995-4678-B860-31D1AB699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0437" name="Line 23">
            <a:extLst>
              <a:ext uri="{FF2B5EF4-FFF2-40B4-BE49-F238E27FC236}">
                <a16:creationId xmlns:a16="http://schemas.microsoft.com/office/drawing/2014/main" id="{747C2FF6-E8F4-4B3B-A36C-4FF35071DC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8" name="Line 24">
            <a:extLst>
              <a:ext uri="{FF2B5EF4-FFF2-40B4-BE49-F238E27FC236}">
                <a16:creationId xmlns:a16="http://schemas.microsoft.com/office/drawing/2014/main" id="{33DB8A7C-E52E-43C9-80BF-C60AC86D06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39" name="Rectangle 25">
            <a:extLst>
              <a:ext uri="{FF2B5EF4-FFF2-40B4-BE49-F238E27FC236}">
                <a16:creationId xmlns:a16="http://schemas.microsoft.com/office/drawing/2014/main" id="{0A851FBD-3B6F-40FF-865A-0D1CD1C77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0440" name="Line 26">
            <a:extLst>
              <a:ext uri="{FF2B5EF4-FFF2-40B4-BE49-F238E27FC236}">
                <a16:creationId xmlns:a16="http://schemas.microsoft.com/office/drawing/2014/main" id="{F4A8FBC1-5641-43C7-B36A-5803AEA6E2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41" name="Line 27">
            <a:extLst>
              <a:ext uri="{FF2B5EF4-FFF2-40B4-BE49-F238E27FC236}">
                <a16:creationId xmlns:a16="http://schemas.microsoft.com/office/drawing/2014/main" id="{0C66334A-D47B-4230-8D4E-F966A067C7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42" name="Line 28">
            <a:extLst>
              <a:ext uri="{FF2B5EF4-FFF2-40B4-BE49-F238E27FC236}">
                <a16:creationId xmlns:a16="http://schemas.microsoft.com/office/drawing/2014/main" id="{890B0CFA-D8AB-4372-8ADC-4DA42E2ECE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43" name="Line 29">
            <a:extLst>
              <a:ext uri="{FF2B5EF4-FFF2-40B4-BE49-F238E27FC236}">
                <a16:creationId xmlns:a16="http://schemas.microsoft.com/office/drawing/2014/main" id="{F327008B-AB91-44DA-917D-ECF993B077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44" name="Rectangle 30">
            <a:extLst>
              <a:ext uri="{FF2B5EF4-FFF2-40B4-BE49-F238E27FC236}">
                <a16:creationId xmlns:a16="http://schemas.microsoft.com/office/drawing/2014/main" id="{62040C27-F913-4C74-A39F-31FC07881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0445" name="Rectangle 31">
            <a:extLst>
              <a:ext uri="{FF2B5EF4-FFF2-40B4-BE49-F238E27FC236}">
                <a16:creationId xmlns:a16="http://schemas.microsoft.com/office/drawing/2014/main" id="{8BAB9312-CFB6-4382-9239-358A269D1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60446" name="Line 32">
            <a:extLst>
              <a:ext uri="{FF2B5EF4-FFF2-40B4-BE49-F238E27FC236}">
                <a16:creationId xmlns:a16="http://schemas.microsoft.com/office/drawing/2014/main" id="{CE42CD4E-C8EB-42B3-8D6B-2D2AB5E8FB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13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47" name="Rectangle 33">
            <a:extLst>
              <a:ext uri="{FF2B5EF4-FFF2-40B4-BE49-F238E27FC236}">
                <a16:creationId xmlns:a16="http://schemas.microsoft.com/office/drawing/2014/main" id="{E1E5850C-A25D-4940-BE84-7B72FF7D5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1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0448" name="Line 36">
            <a:extLst>
              <a:ext uri="{FF2B5EF4-FFF2-40B4-BE49-F238E27FC236}">
                <a16:creationId xmlns:a16="http://schemas.microsoft.com/office/drawing/2014/main" id="{98328521-601D-422E-A1F9-25960150C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390900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49" name="Rectangle 37">
            <a:extLst>
              <a:ext uri="{FF2B5EF4-FFF2-40B4-BE49-F238E27FC236}">
                <a16:creationId xmlns:a16="http://schemas.microsoft.com/office/drawing/2014/main" id="{7C8B78E5-AF20-4C01-8DD7-AC26C1CB5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392488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0450" name="Line 38">
            <a:extLst>
              <a:ext uri="{FF2B5EF4-FFF2-40B4-BE49-F238E27FC236}">
                <a16:creationId xmlns:a16="http://schemas.microsoft.com/office/drawing/2014/main" id="{7AEDB50B-CC2F-4CC6-B97F-60534F61C10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248025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451" name="Rectangle 39">
            <a:extLst>
              <a:ext uri="{FF2B5EF4-FFF2-40B4-BE49-F238E27FC236}">
                <a16:creationId xmlns:a16="http://schemas.microsoft.com/office/drawing/2014/main" id="{BF51DCF2-FB9D-46CE-AE12-8D61D1990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222625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1009F3D-D6E6-4F77-84E0-08354770F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4838135-275B-4B2B-AAC8-EEBA386F1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4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3D311D0-F2AC-41B9-8CBE-256CF219E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D55C186-B8A3-4623-AB53-2801983F0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6" name="Text Box 8">
            <a:extLst>
              <a:ext uri="{FF2B5EF4-FFF2-40B4-BE49-F238E27FC236}">
                <a16:creationId xmlns:a16="http://schemas.microsoft.com/office/drawing/2014/main" id="{F36BF923-C145-485A-98EC-BEDF0DB22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1447" name="Text Box 9">
            <a:extLst>
              <a:ext uri="{FF2B5EF4-FFF2-40B4-BE49-F238E27FC236}">
                <a16:creationId xmlns:a16="http://schemas.microsoft.com/office/drawing/2014/main" id="{D1A537C5-C667-4DFF-A11F-7E7BC77E3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61448" name="Rectangle 10">
            <a:extLst>
              <a:ext uri="{FF2B5EF4-FFF2-40B4-BE49-F238E27FC236}">
                <a16:creationId xmlns:a16="http://schemas.microsoft.com/office/drawing/2014/main" id="{09B401CF-0688-4473-9FBE-07C558EC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61449" name="Line 11">
            <a:extLst>
              <a:ext uri="{FF2B5EF4-FFF2-40B4-BE49-F238E27FC236}">
                <a16:creationId xmlns:a16="http://schemas.microsoft.com/office/drawing/2014/main" id="{53FD1618-00C3-48A7-8DE4-BF3B6EDD47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439102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0" name="Rectangle 12">
            <a:extLst>
              <a:ext uri="{FF2B5EF4-FFF2-40B4-BE49-F238E27FC236}">
                <a16:creationId xmlns:a16="http://schemas.microsoft.com/office/drawing/2014/main" id="{683893C5-5C8B-4DCB-9EC7-BB9D312EC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3656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61451" name="Line 13">
            <a:extLst>
              <a:ext uri="{FF2B5EF4-FFF2-40B4-BE49-F238E27FC236}">
                <a16:creationId xmlns:a16="http://schemas.microsoft.com/office/drawing/2014/main" id="{A708875A-FAF4-4F21-AD36-28DD7F973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2" name="Line 14">
            <a:extLst>
              <a:ext uri="{FF2B5EF4-FFF2-40B4-BE49-F238E27FC236}">
                <a16:creationId xmlns:a16="http://schemas.microsoft.com/office/drawing/2014/main" id="{8F7E3AA3-71A1-48F7-A0DB-2CBDCBCE5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3" name="Line 15">
            <a:extLst>
              <a:ext uri="{FF2B5EF4-FFF2-40B4-BE49-F238E27FC236}">
                <a16:creationId xmlns:a16="http://schemas.microsoft.com/office/drawing/2014/main" id="{DF39989D-00F1-4502-8B0F-A1EF86C793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4" name="Line 16">
            <a:extLst>
              <a:ext uri="{FF2B5EF4-FFF2-40B4-BE49-F238E27FC236}">
                <a16:creationId xmlns:a16="http://schemas.microsoft.com/office/drawing/2014/main" id="{21097529-B596-4418-AEAA-0F9360C15A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5" name="Rectangle 17">
            <a:extLst>
              <a:ext uri="{FF2B5EF4-FFF2-40B4-BE49-F238E27FC236}">
                <a16:creationId xmlns:a16="http://schemas.microsoft.com/office/drawing/2014/main" id="{38C8BB52-AD2A-4AF7-B26E-073CA78A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1456" name="Line 18">
            <a:extLst>
              <a:ext uri="{FF2B5EF4-FFF2-40B4-BE49-F238E27FC236}">
                <a16:creationId xmlns:a16="http://schemas.microsoft.com/office/drawing/2014/main" id="{3EA77406-F8DA-497C-877B-08C8C76D4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7" name="Rectangle 19">
            <a:extLst>
              <a:ext uri="{FF2B5EF4-FFF2-40B4-BE49-F238E27FC236}">
                <a16:creationId xmlns:a16="http://schemas.microsoft.com/office/drawing/2014/main" id="{50422240-AA37-477D-9EBD-F880567AB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1458" name="Line 20">
            <a:extLst>
              <a:ext uri="{FF2B5EF4-FFF2-40B4-BE49-F238E27FC236}">
                <a16:creationId xmlns:a16="http://schemas.microsoft.com/office/drawing/2014/main" id="{2B7410E4-6F46-4164-86ED-4812B0CC7B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59" name="Line 21">
            <a:extLst>
              <a:ext uri="{FF2B5EF4-FFF2-40B4-BE49-F238E27FC236}">
                <a16:creationId xmlns:a16="http://schemas.microsoft.com/office/drawing/2014/main" id="{1F20C2A1-9F65-46C5-9FCD-B20BFB0856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0" name="Rectangle 22">
            <a:extLst>
              <a:ext uri="{FF2B5EF4-FFF2-40B4-BE49-F238E27FC236}">
                <a16:creationId xmlns:a16="http://schemas.microsoft.com/office/drawing/2014/main" id="{0DED96C3-1827-4CF0-8D52-6AC0E3C8B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1461" name="Line 23">
            <a:extLst>
              <a:ext uri="{FF2B5EF4-FFF2-40B4-BE49-F238E27FC236}">
                <a16:creationId xmlns:a16="http://schemas.microsoft.com/office/drawing/2014/main" id="{E3ECAAD1-BEA2-4B58-B44A-3551BC5BB2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2" name="Line 24">
            <a:extLst>
              <a:ext uri="{FF2B5EF4-FFF2-40B4-BE49-F238E27FC236}">
                <a16:creationId xmlns:a16="http://schemas.microsoft.com/office/drawing/2014/main" id="{E221426F-AE38-4CC0-A48B-3A0E281C49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3" name="Rectangle 25">
            <a:extLst>
              <a:ext uri="{FF2B5EF4-FFF2-40B4-BE49-F238E27FC236}">
                <a16:creationId xmlns:a16="http://schemas.microsoft.com/office/drawing/2014/main" id="{8E35A27C-0101-46A3-8B70-7A7E56D34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1464" name="Line 26">
            <a:extLst>
              <a:ext uri="{FF2B5EF4-FFF2-40B4-BE49-F238E27FC236}">
                <a16:creationId xmlns:a16="http://schemas.microsoft.com/office/drawing/2014/main" id="{5E5F9880-8AF5-470C-A3AE-8BF4C85C1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5" name="Line 27">
            <a:extLst>
              <a:ext uri="{FF2B5EF4-FFF2-40B4-BE49-F238E27FC236}">
                <a16:creationId xmlns:a16="http://schemas.microsoft.com/office/drawing/2014/main" id="{38C4DE87-7161-422F-870E-0519559834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6" name="Line 28">
            <a:extLst>
              <a:ext uri="{FF2B5EF4-FFF2-40B4-BE49-F238E27FC236}">
                <a16:creationId xmlns:a16="http://schemas.microsoft.com/office/drawing/2014/main" id="{ED0FBCBB-3A76-4646-9822-7B3672003C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7" name="Line 29">
            <a:extLst>
              <a:ext uri="{FF2B5EF4-FFF2-40B4-BE49-F238E27FC236}">
                <a16:creationId xmlns:a16="http://schemas.microsoft.com/office/drawing/2014/main" id="{7C0F7A00-4014-4DC2-8CFE-41576B29AF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68" name="Rectangle 30">
            <a:extLst>
              <a:ext uri="{FF2B5EF4-FFF2-40B4-BE49-F238E27FC236}">
                <a16:creationId xmlns:a16="http://schemas.microsoft.com/office/drawing/2014/main" id="{F9BD25D8-1CCB-41CB-AB69-5C9E03CDC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1469" name="Rectangle 31">
            <a:extLst>
              <a:ext uri="{FF2B5EF4-FFF2-40B4-BE49-F238E27FC236}">
                <a16:creationId xmlns:a16="http://schemas.microsoft.com/office/drawing/2014/main" id="{07EA1811-64E4-4C5F-8BDA-8DF244A6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61470" name="Line 32">
            <a:extLst>
              <a:ext uri="{FF2B5EF4-FFF2-40B4-BE49-F238E27FC236}">
                <a16:creationId xmlns:a16="http://schemas.microsoft.com/office/drawing/2014/main" id="{B494D7DF-9932-433E-B1FF-E140D5BB8A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8131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71" name="Rectangle 33">
            <a:extLst>
              <a:ext uri="{FF2B5EF4-FFF2-40B4-BE49-F238E27FC236}">
                <a16:creationId xmlns:a16="http://schemas.microsoft.com/office/drawing/2014/main" id="{D8D4C636-DF88-459E-9DCD-5F20A312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81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1472" name="Line 34">
            <a:extLst>
              <a:ext uri="{FF2B5EF4-FFF2-40B4-BE49-F238E27FC236}">
                <a16:creationId xmlns:a16="http://schemas.microsoft.com/office/drawing/2014/main" id="{C63FB54D-9760-4F01-8BD3-F9A349ED32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6449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1473" name="Rectangle 35">
            <a:extLst>
              <a:ext uri="{FF2B5EF4-FFF2-40B4-BE49-F238E27FC236}">
                <a16:creationId xmlns:a16="http://schemas.microsoft.com/office/drawing/2014/main" id="{CBABB5D1-1B56-4216-9321-CD9D21881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6195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3D54A-FC92-4386-B648-3E5F310DF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67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A250634-CE31-449C-9AA1-5E416724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68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845842C-6049-435F-9C31-3DE17466D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69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2CD1716-9BFC-4FAD-A8D7-E3B9AF4D3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70" name="Text Box 8">
            <a:extLst>
              <a:ext uri="{FF2B5EF4-FFF2-40B4-BE49-F238E27FC236}">
                <a16:creationId xmlns:a16="http://schemas.microsoft.com/office/drawing/2014/main" id="{913D99E4-E146-41E4-8DE4-9AF9D6BF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2471" name="Text Box 9">
            <a:extLst>
              <a:ext uri="{FF2B5EF4-FFF2-40B4-BE49-F238E27FC236}">
                <a16:creationId xmlns:a16="http://schemas.microsoft.com/office/drawing/2014/main" id="{8152A154-D2E3-46C7-9B0D-1C4AFB836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62472" name="Rectangle 10">
            <a:extLst>
              <a:ext uri="{FF2B5EF4-FFF2-40B4-BE49-F238E27FC236}">
                <a16:creationId xmlns:a16="http://schemas.microsoft.com/office/drawing/2014/main" id="{3FF22F28-1218-40F3-A0AA-E5D5A0CEE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62473" name="Line 11">
            <a:extLst>
              <a:ext uri="{FF2B5EF4-FFF2-40B4-BE49-F238E27FC236}">
                <a16:creationId xmlns:a16="http://schemas.microsoft.com/office/drawing/2014/main" id="{4AE4F618-3CA8-4451-BE5C-421AC8AA17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6742113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74" name="Rectangle 12">
            <a:extLst>
              <a:ext uri="{FF2B5EF4-FFF2-40B4-BE49-F238E27FC236}">
                <a16:creationId xmlns:a16="http://schemas.microsoft.com/office/drawing/2014/main" id="{0A890D9F-E4F3-4B8E-BE90-A2CBC50C8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2372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62475" name="Line 13">
            <a:extLst>
              <a:ext uri="{FF2B5EF4-FFF2-40B4-BE49-F238E27FC236}">
                <a16:creationId xmlns:a16="http://schemas.microsoft.com/office/drawing/2014/main" id="{3A4CDFAB-411B-4220-B200-2CC8905D3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76" name="Line 14">
            <a:extLst>
              <a:ext uri="{FF2B5EF4-FFF2-40B4-BE49-F238E27FC236}">
                <a16:creationId xmlns:a16="http://schemas.microsoft.com/office/drawing/2014/main" id="{3CDB3CD5-7520-4BDE-9D58-37FDCE3C3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268413"/>
            <a:ext cx="0" cy="511175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77" name="Line 15">
            <a:extLst>
              <a:ext uri="{FF2B5EF4-FFF2-40B4-BE49-F238E27FC236}">
                <a16:creationId xmlns:a16="http://schemas.microsoft.com/office/drawing/2014/main" id="{AF152D9E-D4A8-4B3B-9B4B-EA4B24ADD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63801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78" name="Line 16">
            <a:extLst>
              <a:ext uri="{FF2B5EF4-FFF2-40B4-BE49-F238E27FC236}">
                <a16:creationId xmlns:a16="http://schemas.microsoft.com/office/drawing/2014/main" id="{E358358D-6C01-4C00-969B-1CC22A3CCE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61658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79" name="Rectangle 17">
            <a:extLst>
              <a:ext uri="{FF2B5EF4-FFF2-40B4-BE49-F238E27FC236}">
                <a16:creationId xmlns:a16="http://schemas.microsoft.com/office/drawing/2014/main" id="{C151F673-3C47-4C33-A87F-A00879C71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61404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2480" name="Line 18">
            <a:extLst>
              <a:ext uri="{FF2B5EF4-FFF2-40B4-BE49-F238E27FC236}">
                <a16:creationId xmlns:a16="http://schemas.microsoft.com/office/drawing/2014/main" id="{38946A24-4033-43D3-855E-46882FEB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81" name="Rectangle 19">
            <a:extLst>
              <a:ext uri="{FF2B5EF4-FFF2-40B4-BE49-F238E27FC236}">
                <a16:creationId xmlns:a16="http://schemas.microsoft.com/office/drawing/2014/main" id="{E3389AFD-2E0D-4134-8BEB-C78EA5C20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8363"/>
            <a:ext cx="792162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2482" name="Line 20">
            <a:extLst>
              <a:ext uri="{FF2B5EF4-FFF2-40B4-BE49-F238E27FC236}">
                <a16:creationId xmlns:a16="http://schemas.microsoft.com/office/drawing/2014/main" id="{5FA763D0-BE03-4337-89EC-FEEC6FC86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9483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83" name="Line 21">
            <a:extLst>
              <a:ext uri="{FF2B5EF4-FFF2-40B4-BE49-F238E27FC236}">
                <a16:creationId xmlns:a16="http://schemas.microsoft.com/office/drawing/2014/main" id="{CE705EB3-7373-4EC7-A673-FD9F5FE4AE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84" name="Rectangle 22">
            <a:extLst>
              <a:ext uri="{FF2B5EF4-FFF2-40B4-BE49-F238E27FC236}">
                <a16:creationId xmlns:a16="http://schemas.microsoft.com/office/drawing/2014/main" id="{266538BA-C9D4-4243-865E-14CFEC423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5165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2485" name="Line 23">
            <a:extLst>
              <a:ext uri="{FF2B5EF4-FFF2-40B4-BE49-F238E27FC236}">
                <a16:creationId xmlns:a16="http://schemas.microsoft.com/office/drawing/2014/main" id="{04B70BF7-D8B7-4368-8FCA-EB9F41F1C6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5165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86" name="Line 24">
            <a:extLst>
              <a:ext uri="{FF2B5EF4-FFF2-40B4-BE49-F238E27FC236}">
                <a16:creationId xmlns:a16="http://schemas.microsoft.com/office/drawing/2014/main" id="{89FCE8CC-2EAA-445A-B825-6E03540511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87" name="Rectangle 25">
            <a:extLst>
              <a:ext uri="{FF2B5EF4-FFF2-40B4-BE49-F238E27FC236}">
                <a16:creationId xmlns:a16="http://schemas.microsoft.com/office/drawing/2014/main" id="{B1B8DF83-0DEA-4874-AFBE-598556EC2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847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2488" name="Line 26">
            <a:extLst>
              <a:ext uri="{FF2B5EF4-FFF2-40B4-BE49-F238E27FC236}">
                <a16:creationId xmlns:a16="http://schemas.microsoft.com/office/drawing/2014/main" id="{4513E1F8-A039-4249-8E7B-842A55EC0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847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89" name="Line 27">
            <a:extLst>
              <a:ext uri="{FF2B5EF4-FFF2-40B4-BE49-F238E27FC236}">
                <a16:creationId xmlns:a16="http://schemas.microsoft.com/office/drawing/2014/main" id="{1BA28E44-3189-42EC-AF44-926250627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2963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90" name="Line 28">
            <a:extLst>
              <a:ext uri="{FF2B5EF4-FFF2-40B4-BE49-F238E27FC236}">
                <a16:creationId xmlns:a16="http://schemas.microsoft.com/office/drawing/2014/main" id="{9C259699-A876-427B-A552-FA6F2BAC99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6513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91" name="Line 29">
            <a:extLst>
              <a:ext uri="{FF2B5EF4-FFF2-40B4-BE49-F238E27FC236}">
                <a16:creationId xmlns:a16="http://schemas.microsoft.com/office/drawing/2014/main" id="{8EC3898D-3576-4A7D-B451-3E9ACF4C42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21957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92" name="Rectangle 30">
            <a:extLst>
              <a:ext uri="{FF2B5EF4-FFF2-40B4-BE49-F238E27FC236}">
                <a16:creationId xmlns:a16="http://schemas.microsoft.com/office/drawing/2014/main" id="{8B92A58A-5700-4321-8083-0EBC1422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6529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62493" name="Rectangle 31">
            <a:extLst>
              <a:ext uri="{FF2B5EF4-FFF2-40B4-BE49-F238E27FC236}">
                <a16:creationId xmlns:a16="http://schemas.microsoft.com/office/drawing/2014/main" id="{B732D1A8-2361-44D3-9F87-65FCD70B9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221163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15</a:t>
            </a:r>
          </a:p>
        </p:txBody>
      </p:sp>
      <p:sp>
        <p:nvSpPr>
          <p:cNvPr id="62494" name="Line 32">
            <a:extLst>
              <a:ext uri="{FF2B5EF4-FFF2-40B4-BE49-F238E27FC236}">
                <a16:creationId xmlns:a16="http://schemas.microsoft.com/office/drawing/2014/main" id="{4199B94D-6BD9-46AA-9EDC-B1E0BC2F5E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407670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95" name="Rectangle 33">
            <a:extLst>
              <a:ext uri="{FF2B5EF4-FFF2-40B4-BE49-F238E27FC236}">
                <a16:creationId xmlns:a16="http://schemas.microsoft.com/office/drawing/2014/main" id="{D8EDEF94-44C6-4EB0-A2BE-C59944C3B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405130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DF2DEB9-58C7-47BE-990C-12EAC3A62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1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DB2FBDD-A217-4EA1-8B07-5AD6938DC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2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6F7F9AF-C93A-4D19-AC1D-B44D83301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3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2430B0F1-410E-42B8-AA04-A92C2DF5B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4" name="Text Box 8">
            <a:extLst>
              <a:ext uri="{FF2B5EF4-FFF2-40B4-BE49-F238E27FC236}">
                <a16:creationId xmlns:a16="http://schemas.microsoft.com/office/drawing/2014/main" id="{C41C624A-81C1-430D-B778-51209C1DE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latin typeface="Arial" panose="020B0604020202020204" pitchFamily="34" charset="0"/>
              </a:rPr>
              <a:t>const  a=10;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var    b,c;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procedure p;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c:=b+a;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end;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read(b);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while b#0 do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begin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call p;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write(2*c);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  read(b);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  end</a:t>
            </a:r>
            <a:br>
              <a:rPr lang="en-US" altLang="zh-CN" sz="2000" b="0">
                <a:latin typeface="Arial" panose="020B0604020202020204" pitchFamily="34" charset="0"/>
              </a:rPr>
            </a:br>
            <a:r>
              <a:rPr lang="en-US" altLang="zh-CN" sz="2000" b="0">
                <a:latin typeface="Arial" panose="020B0604020202020204" pitchFamily="34" charset="0"/>
              </a:rPr>
              <a:t>end.</a:t>
            </a:r>
          </a:p>
        </p:txBody>
      </p:sp>
      <p:sp>
        <p:nvSpPr>
          <p:cNvPr id="63495" name="Text Box 9">
            <a:extLst>
              <a:ext uri="{FF2B5EF4-FFF2-40B4-BE49-F238E27FC236}">
                <a16:creationId xmlns:a16="http://schemas.microsoft.com/office/drawing/2014/main" id="{80C33012-31E8-45A9-891B-CB5E1CBC2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63496" name="Rectangle 10">
            <a:extLst>
              <a:ext uri="{FF2B5EF4-FFF2-40B4-BE49-F238E27FC236}">
                <a16:creationId xmlns:a16="http://schemas.microsoft.com/office/drawing/2014/main" id="{E35C5820-E57C-44CB-8EB1-B2CDBEF3E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63497" name="Line 11">
            <a:extLst>
              <a:ext uri="{FF2B5EF4-FFF2-40B4-BE49-F238E27FC236}">
                <a16:creationId xmlns:a16="http://schemas.microsoft.com/office/drawing/2014/main" id="{0EC6EC47-6919-4E7F-A6A8-99CFED81C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498" name="Line 12">
            <a:extLst>
              <a:ext uri="{FF2B5EF4-FFF2-40B4-BE49-F238E27FC236}">
                <a16:creationId xmlns:a16="http://schemas.microsoft.com/office/drawing/2014/main" id="{68BD8668-3B6D-4F9B-80F4-BFE9EA9B7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499" name="Line 13">
            <a:extLst>
              <a:ext uri="{FF2B5EF4-FFF2-40B4-BE49-F238E27FC236}">
                <a16:creationId xmlns:a16="http://schemas.microsoft.com/office/drawing/2014/main" id="{6BA9225C-F5DA-4B0B-9BCC-C45530ABF0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500" name="Line 14">
            <a:extLst>
              <a:ext uri="{FF2B5EF4-FFF2-40B4-BE49-F238E27FC236}">
                <a16:creationId xmlns:a16="http://schemas.microsoft.com/office/drawing/2014/main" id="{1D1354BD-3DE2-4C48-96C4-1FC8D14ABB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119697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501" name="Line 15">
            <a:extLst>
              <a:ext uri="{FF2B5EF4-FFF2-40B4-BE49-F238E27FC236}">
                <a16:creationId xmlns:a16="http://schemas.microsoft.com/office/drawing/2014/main" id="{072DB74B-522B-4B44-9B83-7083B8716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502" name="Line 16">
            <a:extLst>
              <a:ext uri="{FF2B5EF4-FFF2-40B4-BE49-F238E27FC236}">
                <a16:creationId xmlns:a16="http://schemas.microsoft.com/office/drawing/2014/main" id="{C0E7EFD9-54E1-44D7-9C4C-2E75EA8FF5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573405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3503" name="Rectangle 17">
            <a:extLst>
              <a:ext uri="{FF2B5EF4-FFF2-40B4-BE49-F238E27FC236}">
                <a16:creationId xmlns:a16="http://schemas.microsoft.com/office/drawing/2014/main" id="{5353773A-A157-4E97-B826-1B5F738C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3504" name="Rectangle 18">
            <a:extLst>
              <a:ext uri="{FF2B5EF4-FFF2-40B4-BE49-F238E27FC236}">
                <a16:creationId xmlns:a16="http://schemas.microsoft.com/office/drawing/2014/main" id="{156B1A9D-9A4D-4A69-8A23-5D81FC3EE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570865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63505" name="Rectangle 19">
            <a:extLst>
              <a:ext uri="{FF2B5EF4-FFF2-40B4-BE49-F238E27FC236}">
                <a16:creationId xmlns:a16="http://schemas.microsoft.com/office/drawing/2014/main" id="{844F176C-0CC3-4DB7-BFF8-31ADDF43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6092825"/>
            <a:ext cx="735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P=0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126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1.4.5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语言编译系统的驱动代码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</a:t>
            </a: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71832AD3-16DE-4BC7-8B05-4A7132D01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" y="1456998"/>
            <a:ext cx="81375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类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P-code 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解释程序</a:t>
            </a: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/>
              <a:t>  </a:t>
            </a:r>
            <a:r>
              <a:rPr lang="zh-CN" altLang="en-US" sz="2000" dirty="0">
                <a:solidFill>
                  <a:srgbClr val="800080"/>
                </a:solidFill>
              </a:rPr>
              <a:t>数据结构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2000" dirty="0"/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zh-CN" altLang="en-US" sz="2000" dirty="0"/>
              <a:t> 运行栈      </a:t>
            </a:r>
            <a:r>
              <a:rPr lang="en-US" altLang="zh-CN" sz="2000" b="0" dirty="0">
                <a:latin typeface="Arial" panose="020B0604020202020204" pitchFamily="34" charset="0"/>
              </a:rPr>
              <a:t>int s[</a:t>
            </a:r>
            <a:r>
              <a:rPr lang="en-US" altLang="zh-CN" sz="2000" b="0" dirty="0" err="1">
                <a:latin typeface="Arial" panose="020B0604020202020204" pitchFamily="34" charset="0"/>
              </a:rPr>
              <a:t>stacksize</a:t>
            </a:r>
            <a:r>
              <a:rPr lang="en-US" altLang="zh-CN" sz="2000" b="0" dirty="0">
                <a:latin typeface="Arial" panose="020B0604020202020204" pitchFamily="34" charset="0"/>
              </a:rPr>
              <a:t>]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</a:t>
            </a:r>
            <a:r>
              <a:rPr lang="zh-CN" altLang="en-US" sz="2000" dirty="0"/>
              <a:t>指令寄存器  </a:t>
            </a:r>
            <a:r>
              <a:rPr lang="en-US" altLang="zh-CN" sz="2000" b="0" dirty="0">
                <a:latin typeface="Arial" panose="020B0604020202020204" pitchFamily="34" charset="0"/>
              </a:rPr>
              <a:t>struct instruction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                       </a:t>
            </a:r>
            <a:r>
              <a:rPr lang="en-US" altLang="zh-CN" sz="2000" b="0" dirty="0">
                <a:latin typeface="Arial" panose="020B0604020202020204" pitchFamily="34" charset="0"/>
              </a:rPr>
              <a:t>{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                              </a:t>
            </a:r>
            <a:r>
              <a:rPr lang="en-US" altLang="zh-CN" sz="2000" b="0" dirty="0" err="1">
                <a:latin typeface="Arial" panose="020B0604020202020204" pitchFamily="34" charset="0"/>
              </a:rPr>
              <a:t>enum</a:t>
            </a:r>
            <a:r>
              <a:rPr lang="en-US" altLang="zh-CN" sz="2000" b="0" dirty="0">
                <a:latin typeface="Arial" panose="020B0604020202020204" pitchFamily="34" charset="0"/>
              </a:rPr>
              <a:t> </a:t>
            </a:r>
            <a:r>
              <a:rPr lang="en-US" altLang="zh-CN" sz="2000" b="0" dirty="0" err="1">
                <a:latin typeface="Arial" panose="020B0604020202020204" pitchFamily="34" charset="0"/>
              </a:rPr>
              <a:t>fct</a:t>
            </a:r>
            <a:r>
              <a:rPr lang="en-US" altLang="zh-CN" sz="2000" b="0" dirty="0">
                <a:latin typeface="Arial" panose="020B0604020202020204" pitchFamily="34" charset="0"/>
              </a:rPr>
              <a:t>  f;   /*</a:t>
            </a:r>
            <a:r>
              <a:rPr lang="zh-CN" altLang="en-US" sz="2000" dirty="0">
                <a:latin typeface="Arial" panose="020B0604020202020204" pitchFamily="34" charset="0"/>
              </a:rPr>
              <a:t>操作码</a:t>
            </a:r>
            <a:r>
              <a:rPr lang="zh-CN" altLang="en-US" sz="2000" b="0" dirty="0">
                <a:latin typeface="Arial" panose="020B0604020202020204" pitchFamily="34" charset="0"/>
              </a:rPr>
              <a:t>*</a:t>
            </a:r>
            <a:r>
              <a:rPr lang="en-US" altLang="zh-CN" sz="2000" b="0" dirty="0">
                <a:latin typeface="Arial" panose="020B0604020202020204" pitchFamily="34" charset="0"/>
              </a:rPr>
              <a:t>/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                              int l;    /*</a:t>
            </a:r>
            <a:r>
              <a:rPr lang="zh-CN" altLang="en-US" sz="2000" dirty="0">
                <a:latin typeface="Arial" panose="020B0604020202020204" pitchFamily="34" charset="0"/>
              </a:rPr>
              <a:t>引用层与声明层的层差</a:t>
            </a:r>
            <a:r>
              <a:rPr lang="zh-CN" altLang="en-US" sz="2000" b="0" dirty="0">
                <a:latin typeface="Arial" panose="020B0604020202020204" pitchFamily="34" charset="0"/>
              </a:rPr>
              <a:t>*</a:t>
            </a:r>
            <a:r>
              <a:rPr lang="en-US" altLang="zh-CN" sz="2000" b="0" dirty="0">
                <a:latin typeface="Arial" panose="020B0604020202020204" pitchFamily="34" charset="0"/>
              </a:rPr>
              <a:t>/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                              int a;   /*</a:t>
            </a:r>
            <a:r>
              <a:rPr lang="zh-CN" altLang="en-US" sz="2000" dirty="0">
                <a:latin typeface="Arial" panose="020B0604020202020204" pitchFamily="34" charset="0"/>
              </a:rPr>
              <a:t>因不同的</a:t>
            </a:r>
            <a:r>
              <a:rPr lang="en-US" altLang="zh-CN" sz="2000" b="0" dirty="0">
                <a:latin typeface="Arial" panose="020B0604020202020204" pitchFamily="34" charset="0"/>
              </a:rPr>
              <a:t>f</a:t>
            </a:r>
            <a:r>
              <a:rPr lang="zh-CN" altLang="en-US" sz="2000" dirty="0">
                <a:latin typeface="Arial" panose="020B0604020202020204" pitchFamily="34" charset="0"/>
              </a:rPr>
              <a:t>各异</a:t>
            </a:r>
            <a:r>
              <a:rPr lang="zh-CN" altLang="en-US" sz="2000" b="0" dirty="0">
                <a:latin typeface="Arial" panose="020B0604020202020204" pitchFamily="34" charset="0"/>
              </a:rPr>
              <a:t>*</a:t>
            </a:r>
            <a:r>
              <a:rPr lang="en-US" altLang="zh-CN" sz="2000" b="0" dirty="0">
                <a:latin typeface="Arial" panose="020B0604020202020204" pitchFamily="34" charset="0"/>
              </a:rPr>
              <a:t>/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                         }  </a:t>
            </a:r>
            <a:r>
              <a:rPr lang="en-US" altLang="zh-CN" sz="2000" b="0" dirty="0" err="1">
                <a:latin typeface="Arial" panose="020B0604020202020204" pitchFamily="34" charset="0"/>
              </a:rPr>
              <a:t>i</a:t>
            </a:r>
            <a:endParaRPr lang="en-US" altLang="zh-CN" sz="2000" b="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</a:rPr>
              <a:t>指令地址寄存器    </a:t>
            </a:r>
            <a:r>
              <a:rPr lang="en-US" altLang="zh-CN" sz="2000" b="0" dirty="0">
                <a:latin typeface="Arial" panose="020B0604020202020204" pitchFamily="34" charset="0"/>
              </a:rPr>
              <a:t>int p;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</a:rPr>
              <a:t>基址寄存器</a:t>
            </a:r>
            <a:r>
              <a:rPr lang="zh-CN" altLang="en-US" sz="2000" b="0" dirty="0">
                <a:latin typeface="Arial" panose="020B0604020202020204" pitchFamily="34" charset="0"/>
              </a:rPr>
              <a:t>           </a:t>
            </a:r>
            <a:r>
              <a:rPr lang="en-US" altLang="zh-CN" sz="2000" b="0" dirty="0">
                <a:latin typeface="Arial" panose="020B0604020202020204" pitchFamily="34" charset="0"/>
              </a:rPr>
              <a:t>int b;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</a:rPr>
              <a:t>栈顶寄存器</a:t>
            </a:r>
            <a:r>
              <a:rPr lang="zh-CN" altLang="en-US" sz="2000" b="0" dirty="0">
                <a:latin typeface="Arial" panose="020B0604020202020204" pitchFamily="34" charset="0"/>
              </a:rPr>
              <a:t>           </a:t>
            </a:r>
            <a:r>
              <a:rPr lang="en-US" altLang="zh-CN" sz="2000" b="0" dirty="0">
                <a:latin typeface="Arial" panose="020B0604020202020204" pitchFamily="34" charset="0"/>
              </a:rPr>
              <a:t>int t</a:t>
            </a:r>
            <a:r>
              <a:rPr lang="zh-CN" altLang="en-US" sz="2000" b="0" dirty="0">
                <a:latin typeface="Arial" panose="020B0604020202020204" pitchFamily="34" charset="0"/>
              </a:rPr>
              <a:t>；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zh-CN" altLang="en-US" sz="2000" b="0" dirty="0">
                <a:latin typeface="Arial" panose="020B0604020202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</a:rPr>
              <a:t>虚拟机代码段  </a:t>
            </a:r>
            <a:r>
              <a:rPr lang="zh-CN" altLang="en-US" sz="2000" b="0" dirty="0">
                <a:latin typeface="Arial" panose="020B0604020202020204" pitchFamily="34" charset="0"/>
              </a:rPr>
              <a:t>     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struct instruction code[</a:t>
            </a:r>
            <a:r>
              <a:rPr lang="en-US" altLang="zh-CN" sz="2000" b="0" dirty="0" err="1">
                <a:latin typeface="Arial" panose="020B0604020202020204" pitchFamily="34" charset="0"/>
                <a:ea typeface="宋体" panose="02010600030101010101" pitchFamily="2" charset="-122"/>
              </a:rPr>
              <a:t>cxmax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5886097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127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1.4.5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语言编译系统驱动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0" y="1009005"/>
            <a:ext cx="3428999" cy="165799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语法语义分析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BLOCK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+mn-ea"/>
                <a:cs typeface="+mn-cs"/>
              </a:rPr>
              <a:t>是整个编译程序的核心。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+mn-ea"/>
              <a:cs typeface="+mn-cs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7311783-DD0D-4677-A6D3-AF4E5E8B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992593"/>
            <a:ext cx="4095750" cy="52101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128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-76200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语言词法分析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81000" y="1219200"/>
            <a:ext cx="8137525" cy="374622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	GETSYM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：词法分析程序是一个独立的过程，每次调用能获取一个单词，通过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3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个全程量变量传递结果：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    SYM      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存放单词的种类；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    ID       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存放用户定义的标识符的值；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    NUM      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存放用户定义的常数。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单词种类：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	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基本字、运算符、标识符、常数，界符。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129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-76200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语言词法分析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D5A22C52-8C93-4ACD-A86A-207075EE8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39" y="885825"/>
            <a:ext cx="4095750" cy="5362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798717-F252-4997-B262-AA036E2C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13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社交网络的手机截图&#10;&#10;描述已自动生成">
            <a:extLst>
              <a:ext uri="{FF2B5EF4-FFF2-40B4-BE49-F238E27FC236}">
                <a16:creationId xmlns:a16="http://schemas.microsoft.com/office/drawing/2014/main" id="{A9DF9765-D2B5-4A94-938E-0A652FD5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6000750" cy="5638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5B5646-7075-4DA5-B33C-DEA8534DDF94}"/>
              </a:ext>
            </a:extLst>
          </p:cNvPr>
          <p:cNvSpPr txBox="1"/>
          <p:nvPr/>
        </p:nvSpPr>
        <p:spPr>
          <a:xfrm>
            <a:off x="424069" y="365125"/>
            <a:ext cx="829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2021</a:t>
            </a:r>
            <a:r>
              <a:rPr lang="zh-CN" altLang="en-US" sz="2400" dirty="0"/>
              <a:t>年</a:t>
            </a:r>
            <a:r>
              <a:rPr lang="en-US" altLang="zh-CN" sz="2400" dirty="0"/>
              <a:t>3</a:t>
            </a:r>
            <a:r>
              <a:rPr lang="zh-CN" altLang="en-US" sz="2400" dirty="0"/>
              <a:t>月</a:t>
            </a:r>
            <a:r>
              <a:rPr lang="en-US" altLang="zh-CN" sz="2400" dirty="0"/>
              <a:t>31</a:t>
            </a:r>
            <a:r>
              <a:rPr lang="zh-CN" altLang="en-US" sz="2400" dirty="0"/>
              <a:t>日揭晓：龙书两位作者获</a:t>
            </a:r>
            <a:r>
              <a:rPr lang="en-US" altLang="zh-CN" sz="2400" dirty="0"/>
              <a:t>2020</a:t>
            </a:r>
            <a:r>
              <a:rPr lang="zh-CN" altLang="en-US" sz="2400" dirty="0"/>
              <a:t>年度</a:t>
            </a:r>
            <a:r>
              <a:rPr lang="en-US" altLang="zh-CN" sz="2400" dirty="0"/>
              <a:t>ACM</a:t>
            </a:r>
            <a:r>
              <a:rPr lang="zh-CN" altLang="en-US" sz="2400" dirty="0"/>
              <a:t>图灵奖</a:t>
            </a:r>
          </a:p>
        </p:txBody>
      </p:sp>
    </p:spTree>
    <p:extLst>
      <p:ext uri="{BB962C8B-B14F-4D97-AF65-F5344CB8AC3E}">
        <p14:creationId xmlns:p14="http://schemas.microsoft.com/office/powerpoint/2010/main" val="39125061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语言词法分析</a:t>
            </a: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F82D0160-49A8-4E7E-A72D-55617A681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76337"/>
            <a:ext cx="40957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71004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语言语法分析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1124744"/>
            <a:ext cx="8137525" cy="381823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采用的是递归下降的语法分析（第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5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章介绍）。对应每一个非终结符定义一个子程序。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）说明部分的处理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   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使用一个结构（记录）数组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TABLE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记录每个常量，变量和过程的信息。规定主程序的层号为第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层，主程序中定义的过程的层号为第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层。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PL/0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最多允许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3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层。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	TABLE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中记录各常量和变量的属性、层号以及在对应过程中的分配单元的相对地址；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对过程的地址部分，当分析到过程的语句时，将语句的起始地址回填。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    TX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为索引表的指针。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	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-7620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语言语法分析</a:t>
            </a:r>
          </a:p>
        </p:txBody>
      </p:sp>
      <p:sp>
        <p:nvSpPr>
          <p:cNvPr id="7" name="矩形 6"/>
          <p:cNvSpPr/>
          <p:nvPr/>
        </p:nvSpPr>
        <p:spPr>
          <a:xfrm>
            <a:off x="-1371600" y="1066800"/>
            <a:ext cx="74888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说明语句程序片段：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CONST   A =35, B=49;</a:t>
            </a: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VAR        C, D, E;</a:t>
            </a: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 PROCEDURE    P;</a:t>
            </a:r>
          </a:p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              VAR G;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6322" t="51348" r="17820" b="14735"/>
          <a:stretch>
            <a:fillRect/>
          </a:stretch>
        </p:blipFill>
        <p:spPr bwMode="auto">
          <a:xfrm>
            <a:off x="228600" y="2724036"/>
            <a:ext cx="8305800" cy="292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984449" y="5650468"/>
            <a:ext cx="7741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变量等的地址为相对于过程数据区的起始位置的偏移量，初值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DX:=3</a:t>
            </a:r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017" y="-77301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语言语法分析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3024336" y="3864848"/>
            <a:ext cx="598140" cy="477808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</a:rPr>
              <a:t>TX1</a:t>
            </a:r>
            <a:endParaRPr kumimoji="1" lang="zh-CN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44017" y="838200"/>
            <a:ext cx="3024335" cy="4800600"/>
          </a:xfrm>
          <a:prstGeom prst="rect">
            <a:avLst/>
          </a:prstGeom>
        </p:spPr>
        <p:txBody>
          <a:bodyPr/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const   a=10;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var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b, c;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procedure  p;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const  a=20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；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var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   begin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     c:=5;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	     b:=a*10+c;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   end;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begin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read(c);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call p;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write(b);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write(c);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end. 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611660" y="2136656"/>
          <a:ext cx="501588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KIND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V/L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ADR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右箭头 12"/>
          <p:cNvSpPr/>
          <p:nvPr/>
        </p:nvSpPr>
        <p:spPr bwMode="auto">
          <a:xfrm>
            <a:off x="0" y="984568"/>
            <a:ext cx="539552" cy="216024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617460" y="2496696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右箭头 14"/>
          <p:cNvSpPr/>
          <p:nvPr/>
        </p:nvSpPr>
        <p:spPr bwMode="auto">
          <a:xfrm>
            <a:off x="3047428" y="2424688"/>
            <a:ext cx="539552" cy="504056"/>
          </a:xfrm>
          <a:prstGeom prst="rightArrow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</a:rPr>
              <a:t>TX0</a:t>
            </a:r>
            <a:endParaRPr kumimoji="1" lang="zh-CN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625080" y="435048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3622708" y="3238872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621180" y="288302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3617460" y="3607296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PROCEDU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625080" y="3977744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constant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3600400" y="1072679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LEV:  0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00400" y="1072679"/>
            <a:ext cx="3384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LEV:  1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6637436" y="3609876"/>
          <a:ext cx="200635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的入口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右箭头 23"/>
          <p:cNvSpPr/>
          <p:nvPr/>
        </p:nvSpPr>
        <p:spPr bwMode="auto">
          <a:xfrm>
            <a:off x="3060848" y="2423840"/>
            <a:ext cx="539552" cy="504056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</a:rPr>
              <a:t>pTX</a:t>
            </a:r>
            <a:endParaRPr kumimoji="1" lang="zh-CN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32 " pathEditMode="relative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255 " pathEditMode="relative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5579 L 4.72222E-6 0.1608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5393 L -3.05556E-6 0.1062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15903 L 4.72222E-6 0.2115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0324 L -3.05556E-6 0.1557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1158 L 4.72222E-6 0.2745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4953 L -3.05556E-6 0.212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27454 L 4.72222E-6 0.3270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1018 L -3.05556E-6 0.26273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26018 L -3.05556E-6 0.3125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0763 L -3.05556E-6 0.370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36875 L -3.05556E-6 0.4212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32709 L 4.72222E-6 0.22199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42129 L -3.05556E-6 0.4738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5" grpId="0" animBg="1"/>
      <p:bldP spid="21" grpId="0"/>
      <p:bldP spid="21" grpId="1"/>
      <p:bldP spid="22" grpId="0"/>
      <p:bldP spid="22" grpId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0831" y="-16589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语言语法分析</a:t>
            </a:r>
          </a:p>
        </p:txBody>
      </p:sp>
      <p:sp>
        <p:nvSpPr>
          <p:cNvPr id="25" name="矩形 24"/>
          <p:cNvSpPr/>
          <p:nvPr/>
        </p:nvSpPr>
        <p:spPr>
          <a:xfrm>
            <a:off x="228600" y="940768"/>
            <a:ext cx="38884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）过程体（分程序）的处理</a:t>
            </a:r>
            <a:endParaRPr lang="en-US" altLang="zh-CN" sz="24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algn="l"/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语法正确时，生成目标代码。遇到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标识符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的引用就查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TABLE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表，如果有定义，就取出相应信息，无则报错。</a:t>
            </a:r>
          </a:p>
        </p:txBody>
      </p:sp>
      <p:sp>
        <p:nvSpPr>
          <p:cNvPr id="28" name="矩形 27"/>
          <p:cNvSpPr/>
          <p:nvPr/>
        </p:nvSpPr>
        <p:spPr>
          <a:xfrm>
            <a:off x="2827513" y="5786735"/>
            <a:ext cx="799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BLOCK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过程流程图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48948CB-FDF1-437A-90AD-423E42B7F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188952"/>
            <a:ext cx="4095750" cy="550545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目标代码结构和代码生成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1560" y="1124745"/>
            <a:ext cx="8137525" cy="86409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	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目标代码是一个假想栈式计算机的汇编语言，可称为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PCODE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指令代码。格式为：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652465" y="2266072"/>
          <a:ext cx="36477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26963" y="3068960"/>
            <a:ext cx="813752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f: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代表功能码，也可称为操作码；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l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：表示层次差，引用层和声明层之间的层次差，否则置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noProof="0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400" b="1" noProof="0" dirty="0">
                <a:latin typeface="宋体" pitchFamily="2" charset="-122"/>
                <a:ea typeface="宋体" pitchFamily="2" charset="-122"/>
              </a:rPr>
              <a:t>：不同的指令含义不一样（详见教材）</a:t>
            </a:r>
            <a:endParaRPr lang="en-US" altLang="zh-CN" sz="2400" b="1" noProof="0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en-US" altLang="zh-CN" sz="2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zh-CN" altLang="en-US" sz="2400" b="1" noProof="0" dirty="0">
                <a:latin typeface="宋体" pitchFamily="2" charset="-122"/>
                <a:ea typeface="宋体" pitchFamily="2" charset="-122"/>
              </a:rPr>
              <a:t> 代码生成由过程</a:t>
            </a:r>
            <a:r>
              <a:rPr lang="en-US" altLang="zh-CN" sz="2400" b="1" noProof="0" dirty="0">
                <a:latin typeface="宋体" pitchFamily="2" charset="-122"/>
                <a:ea typeface="宋体" pitchFamily="2" charset="-122"/>
              </a:rPr>
              <a:t>GEN</a:t>
            </a:r>
            <a:r>
              <a:rPr lang="zh-CN" altLang="en-US" sz="2400" b="1" noProof="0" dirty="0">
                <a:latin typeface="宋体" pitchFamily="2" charset="-122"/>
                <a:ea typeface="宋体" pitchFamily="2" charset="-122"/>
              </a:rPr>
              <a:t>完成，生成的代码放在</a:t>
            </a:r>
            <a:r>
              <a:rPr lang="en-US" altLang="zh-CN" sz="2400" b="1" noProof="0" dirty="0">
                <a:latin typeface="宋体" pitchFamily="2" charset="-122"/>
                <a:ea typeface="宋体" pitchFamily="2" charset="-122"/>
              </a:rPr>
              <a:t>CODE</a:t>
            </a:r>
            <a:r>
              <a:rPr lang="zh-CN" altLang="en-US" sz="2400" b="1" noProof="0" dirty="0">
                <a:latin typeface="宋体" pitchFamily="2" charset="-122"/>
                <a:ea typeface="宋体" pitchFamily="2" charset="-122"/>
              </a:rPr>
              <a:t>数组中。</a:t>
            </a: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136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目标代码结构和代码生成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2737" y="826021"/>
            <a:ext cx="8518525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const a=10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；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var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b,c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procedue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p;      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部分程序的目标代码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	begin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		c:=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b+a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	end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0 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jmp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0  n    (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假定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是主程序入口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1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jmp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0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是过程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入口）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2 int  0  3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（在运行栈中为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SL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DL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RA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开辟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3+0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个单元）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 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lod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1  3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（取出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的外层的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的值放在栈顶）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4 lit  0  10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（将常量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取到栈顶）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5 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opr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0  2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（加运算，结果放在次栈顶）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lvl="0" indent="-342900" algn="l" eaLnBrk="1" hangingPunct="1">
              <a:spcBef>
                <a:spcPts val="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6 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sto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1  4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（运算结果送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的外层的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的单元中）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lvl="0" indent="-342900" algn="l" eaLnBrk="1" hangingPunct="1">
              <a:spcBef>
                <a:spcPts val="0"/>
              </a:spcBef>
              <a:buClr>
                <a:schemeClr val="folHlink"/>
              </a:buClr>
              <a:buSzPct val="60000"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7 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opr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0  0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（返回调用点，并释放单元）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304800"/>
            <a:ext cx="8532812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PL/0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编译程序的语法错误处理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219200"/>
            <a:ext cx="813752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		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采用一些措施，对源程序中的错误尽量查出，不是遇到错误马上就停止。常采用的两种方法：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806450" marR="0" lvl="0" indent="-8064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1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） 对易于校正的错误，如丢失逗号，分号等，指出错误位置并校正。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806450" marR="0" lvl="0" indent="-8064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 对难于校正的错误，就跳过一些单词，知道读入一个符号能使编译程序恢复正常语法分析为止。</a:t>
            </a:r>
            <a:endParaRPr kumimoji="1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5536" y="304800"/>
            <a:ext cx="8532812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PL/0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编译程序的语法错误处理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897AC4-2CF3-4BA3-8CA7-C154199DE3E9}"/>
              </a:ext>
            </a:extLst>
          </p:cNvPr>
          <p:cNvSpPr txBox="1"/>
          <p:nvPr/>
        </p:nvSpPr>
        <p:spPr>
          <a:xfrm>
            <a:off x="395536" y="990600"/>
            <a:ext cx="81112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/>
              <a:t>出错编号	出错原因</a:t>
            </a:r>
          </a:p>
          <a:p>
            <a:pPr algn="l"/>
            <a:r>
              <a:rPr lang="en-US" altLang="zh-CN" sz="1200" dirty="0"/>
              <a:t>1</a:t>
            </a:r>
            <a:r>
              <a:rPr lang="zh-CN" altLang="en-US" sz="1200" dirty="0"/>
              <a:t>：	常数说明中的</a:t>
            </a:r>
            <a:r>
              <a:rPr lang="en-US" altLang="zh-CN" sz="1200" dirty="0"/>
              <a:t>"="</a:t>
            </a:r>
            <a:r>
              <a:rPr lang="zh-CN" altLang="en-US" sz="1200" dirty="0"/>
              <a:t>写成</a:t>
            </a:r>
            <a:r>
              <a:rPr lang="en-US" altLang="zh-CN" sz="1200" dirty="0"/>
              <a:t>"∶="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2</a:t>
            </a:r>
            <a:r>
              <a:rPr lang="zh-CN" altLang="en-US" sz="1200" dirty="0"/>
              <a:t>：	常数说明中的</a:t>
            </a:r>
            <a:r>
              <a:rPr lang="en-US" altLang="zh-CN" sz="1200" dirty="0"/>
              <a:t>"="</a:t>
            </a:r>
            <a:r>
              <a:rPr lang="zh-CN" altLang="en-US" sz="1200" dirty="0"/>
              <a:t>后应是数字。</a:t>
            </a:r>
          </a:p>
          <a:p>
            <a:pPr algn="l"/>
            <a:r>
              <a:rPr lang="en-US" altLang="zh-CN" sz="1200" dirty="0"/>
              <a:t>3</a:t>
            </a:r>
            <a:r>
              <a:rPr lang="zh-CN" altLang="en-US" sz="1200" dirty="0"/>
              <a:t>：	常数说明中的标识符后应是</a:t>
            </a:r>
            <a:r>
              <a:rPr lang="en-US" altLang="zh-CN" sz="1200" dirty="0"/>
              <a:t>"="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4</a:t>
            </a:r>
            <a:r>
              <a:rPr lang="zh-CN" altLang="en-US" sz="1200" dirty="0"/>
              <a:t>：	</a:t>
            </a:r>
            <a:r>
              <a:rPr lang="en-US" altLang="zh-CN" sz="1200" dirty="0"/>
              <a:t>const ,var, procedure</a:t>
            </a:r>
            <a:r>
              <a:rPr lang="zh-CN" altLang="en-US" sz="1200" dirty="0"/>
              <a:t>后应为标识符。</a:t>
            </a:r>
          </a:p>
          <a:p>
            <a:pPr algn="l"/>
            <a:r>
              <a:rPr lang="en-US" altLang="zh-CN" sz="1200" dirty="0"/>
              <a:t>5</a:t>
            </a:r>
            <a:r>
              <a:rPr lang="zh-CN" altLang="en-US" sz="1200" dirty="0"/>
              <a:t>：	漏掉了</a:t>
            </a:r>
            <a:r>
              <a:rPr lang="en-US" altLang="zh-CN" sz="1200" dirty="0"/>
              <a:t>'</a:t>
            </a:r>
            <a:r>
              <a:rPr lang="zh-CN" altLang="en-US" sz="1200" dirty="0"/>
              <a:t>，</a:t>
            </a:r>
            <a:r>
              <a:rPr lang="en-US" altLang="zh-CN" sz="1200" dirty="0"/>
              <a:t>'</a:t>
            </a:r>
            <a:r>
              <a:rPr lang="zh-CN" altLang="en-US" sz="1200" dirty="0"/>
              <a:t>或</a:t>
            </a:r>
            <a:r>
              <a:rPr lang="en-US" altLang="zh-CN" sz="1200" dirty="0"/>
              <a:t>'</a:t>
            </a:r>
            <a:r>
              <a:rPr lang="zh-CN" altLang="en-US" sz="1200" dirty="0"/>
              <a:t>；</a:t>
            </a:r>
            <a:r>
              <a:rPr lang="en-US" altLang="zh-CN" sz="1200" dirty="0"/>
              <a:t>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6</a:t>
            </a:r>
            <a:r>
              <a:rPr lang="zh-CN" altLang="en-US" sz="1200" dirty="0"/>
              <a:t>：	过程说明后的符号不正确</a:t>
            </a:r>
            <a:r>
              <a:rPr lang="en-US" altLang="zh-CN" sz="1200" dirty="0"/>
              <a:t>(</a:t>
            </a:r>
            <a:r>
              <a:rPr lang="zh-CN" altLang="en-US" sz="1200" dirty="0"/>
              <a:t>应是语句开始符，或过程定义符</a:t>
            </a:r>
            <a:r>
              <a:rPr lang="en-US" altLang="zh-CN" sz="1200" dirty="0"/>
              <a:t>)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7</a:t>
            </a:r>
            <a:r>
              <a:rPr lang="zh-CN" altLang="en-US" sz="1200" dirty="0"/>
              <a:t>：	应是语句开始符。</a:t>
            </a:r>
          </a:p>
          <a:p>
            <a:pPr algn="l"/>
            <a:r>
              <a:rPr lang="en-US" altLang="zh-CN" sz="1200" dirty="0"/>
              <a:t>8</a:t>
            </a:r>
            <a:r>
              <a:rPr lang="zh-CN" altLang="en-US" sz="1200" dirty="0"/>
              <a:t>：	程序体内语句部分的后跟符不正确。</a:t>
            </a:r>
          </a:p>
          <a:p>
            <a:pPr algn="l"/>
            <a:r>
              <a:rPr lang="en-US" altLang="zh-CN" sz="1200" dirty="0"/>
              <a:t>9</a:t>
            </a:r>
            <a:r>
              <a:rPr lang="zh-CN" altLang="en-US" sz="1200" dirty="0"/>
              <a:t>：	程序结尾丢了句号</a:t>
            </a:r>
            <a:r>
              <a:rPr lang="en-US" altLang="zh-CN" sz="1200" dirty="0"/>
              <a:t>'.'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10</a:t>
            </a:r>
            <a:r>
              <a:rPr lang="zh-CN" altLang="en-US" sz="1200" dirty="0"/>
              <a:t>：	语句之间漏了</a:t>
            </a:r>
            <a:r>
              <a:rPr lang="en-US" altLang="zh-CN" sz="1200" dirty="0"/>
              <a:t>'</a:t>
            </a:r>
            <a:r>
              <a:rPr lang="zh-CN" altLang="en-US" sz="1200" dirty="0"/>
              <a:t>；</a:t>
            </a:r>
            <a:r>
              <a:rPr lang="en-US" altLang="zh-CN" sz="1200" dirty="0"/>
              <a:t>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11</a:t>
            </a:r>
            <a:r>
              <a:rPr lang="zh-CN" altLang="en-US" sz="1200" dirty="0"/>
              <a:t>：	标识符未说明。</a:t>
            </a:r>
          </a:p>
          <a:p>
            <a:pPr algn="l"/>
            <a:r>
              <a:rPr lang="en-US" altLang="zh-CN" sz="1200" dirty="0"/>
              <a:t>12</a:t>
            </a:r>
            <a:r>
              <a:rPr lang="zh-CN" altLang="en-US" sz="1200" dirty="0"/>
              <a:t>：	赋值语句中，赋值号左部标识符属性应是变量。</a:t>
            </a:r>
          </a:p>
          <a:p>
            <a:pPr algn="l"/>
            <a:r>
              <a:rPr lang="en-US" altLang="zh-CN" sz="1200" dirty="0"/>
              <a:t>13</a:t>
            </a:r>
            <a:r>
              <a:rPr lang="zh-CN" altLang="en-US" sz="1200" dirty="0"/>
              <a:t>：	赋值语句左部标识符后应是赋值号</a:t>
            </a:r>
            <a:r>
              <a:rPr lang="en-US" altLang="zh-CN" sz="1200" dirty="0"/>
              <a:t>'∶='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14</a:t>
            </a:r>
            <a:r>
              <a:rPr lang="zh-CN" altLang="en-US" sz="1200" dirty="0"/>
              <a:t>：	</a:t>
            </a:r>
            <a:r>
              <a:rPr lang="en-US" altLang="zh-CN" sz="1200" dirty="0"/>
              <a:t>call</a:t>
            </a:r>
            <a:r>
              <a:rPr lang="zh-CN" altLang="en-US" sz="1200" dirty="0"/>
              <a:t>后应为标识符。</a:t>
            </a:r>
          </a:p>
          <a:p>
            <a:pPr algn="l"/>
            <a:r>
              <a:rPr lang="en-US" altLang="zh-CN" sz="1200" dirty="0"/>
              <a:t>15</a:t>
            </a:r>
            <a:r>
              <a:rPr lang="zh-CN" altLang="en-US" sz="1200" dirty="0"/>
              <a:t>：	</a:t>
            </a:r>
            <a:r>
              <a:rPr lang="en-US" altLang="zh-CN" sz="1200" dirty="0"/>
              <a:t>call</a:t>
            </a:r>
            <a:r>
              <a:rPr lang="zh-CN" altLang="en-US" sz="1200" dirty="0"/>
              <a:t>后标识符属性应为过程。</a:t>
            </a:r>
          </a:p>
          <a:p>
            <a:pPr algn="l"/>
            <a:r>
              <a:rPr lang="en-US" altLang="zh-CN" sz="1200" dirty="0"/>
              <a:t>16</a:t>
            </a:r>
            <a:r>
              <a:rPr lang="zh-CN" altLang="en-US" sz="1200" dirty="0"/>
              <a:t>：	条件语句中丢了</a:t>
            </a:r>
            <a:r>
              <a:rPr lang="en-US" altLang="zh-CN" sz="1200" dirty="0"/>
              <a:t>'then'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17</a:t>
            </a:r>
            <a:r>
              <a:rPr lang="zh-CN" altLang="en-US" sz="1200" dirty="0"/>
              <a:t>：	丢了</a:t>
            </a:r>
            <a:r>
              <a:rPr lang="en-US" altLang="zh-CN" sz="1200" dirty="0"/>
              <a:t>'end"</a:t>
            </a:r>
            <a:r>
              <a:rPr lang="zh-CN" altLang="en-US" sz="1200" dirty="0"/>
              <a:t>或</a:t>
            </a:r>
            <a:r>
              <a:rPr lang="en-US" altLang="zh-CN" sz="1200" dirty="0"/>
              <a:t>'</a:t>
            </a:r>
            <a:r>
              <a:rPr lang="zh-CN" altLang="en-US" sz="1200" dirty="0"/>
              <a:t>；</a:t>
            </a:r>
            <a:r>
              <a:rPr lang="en-US" altLang="zh-CN" sz="1200" dirty="0"/>
              <a:t>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18</a:t>
            </a:r>
            <a:r>
              <a:rPr lang="zh-CN" altLang="en-US" sz="1200" dirty="0"/>
              <a:t>：	</a:t>
            </a:r>
            <a:r>
              <a:rPr lang="en-US" altLang="zh-CN" sz="1200" dirty="0"/>
              <a:t>while</a:t>
            </a:r>
            <a:r>
              <a:rPr lang="zh-CN" altLang="en-US" sz="1200" dirty="0"/>
              <a:t>型循环语句中丢了</a:t>
            </a:r>
            <a:r>
              <a:rPr lang="en-US" altLang="zh-CN" sz="1200" dirty="0"/>
              <a:t>'do'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19</a:t>
            </a:r>
            <a:r>
              <a:rPr lang="zh-CN" altLang="en-US" sz="1200" dirty="0"/>
              <a:t>：	语句后的符号不正确。</a:t>
            </a:r>
          </a:p>
          <a:p>
            <a:pPr algn="l"/>
            <a:r>
              <a:rPr lang="en-US" altLang="zh-CN" sz="1200" dirty="0"/>
              <a:t>20</a:t>
            </a:r>
            <a:r>
              <a:rPr lang="zh-CN" altLang="en-US" sz="1200" dirty="0"/>
              <a:t>：	应为关系运算符。</a:t>
            </a:r>
          </a:p>
          <a:p>
            <a:pPr algn="l"/>
            <a:r>
              <a:rPr lang="en-US" altLang="zh-CN" sz="1200" dirty="0"/>
              <a:t>21</a:t>
            </a:r>
            <a:r>
              <a:rPr lang="zh-CN" altLang="en-US" sz="1200" dirty="0"/>
              <a:t>：	表达式内标识符属性不能是过程。</a:t>
            </a:r>
          </a:p>
          <a:p>
            <a:pPr algn="l"/>
            <a:r>
              <a:rPr lang="en-US" altLang="zh-CN" sz="1200" dirty="0"/>
              <a:t>22</a:t>
            </a:r>
            <a:r>
              <a:rPr lang="zh-CN" altLang="en-US" sz="1200" dirty="0"/>
              <a:t>：	表达式中漏掉右括号</a:t>
            </a:r>
            <a:r>
              <a:rPr lang="en-US" altLang="zh-CN" sz="1200" dirty="0"/>
              <a:t>')'</a:t>
            </a:r>
            <a:r>
              <a:rPr lang="zh-CN" altLang="en-US" sz="1200" dirty="0"/>
              <a:t>。</a:t>
            </a:r>
          </a:p>
          <a:p>
            <a:pPr algn="l"/>
            <a:r>
              <a:rPr lang="en-US" altLang="zh-CN" sz="1200" dirty="0"/>
              <a:t>23</a:t>
            </a:r>
            <a:r>
              <a:rPr lang="zh-CN" altLang="en-US" sz="1200" dirty="0"/>
              <a:t>：	因子后的非法符号。</a:t>
            </a:r>
          </a:p>
          <a:p>
            <a:pPr algn="l"/>
            <a:r>
              <a:rPr lang="en-US" altLang="zh-CN" sz="1200" dirty="0"/>
              <a:t>24</a:t>
            </a:r>
            <a:r>
              <a:rPr lang="zh-CN" altLang="en-US" sz="1200" dirty="0"/>
              <a:t>：	表达式的开始符不能是此符号。</a:t>
            </a:r>
          </a:p>
          <a:p>
            <a:pPr algn="l"/>
            <a:r>
              <a:rPr lang="en-US" altLang="zh-CN" sz="1200" dirty="0"/>
              <a:t>31</a:t>
            </a:r>
            <a:r>
              <a:rPr lang="zh-CN" altLang="en-US" sz="1200" dirty="0"/>
              <a:t>：	数越界。</a:t>
            </a:r>
          </a:p>
          <a:p>
            <a:pPr algn="l"/>
            <a:r>
              <a:rPr lang="en-US" altLang="zh-CN" sz="1200" dirty="0"/>
              <a:t>32</a:t>
            </a:r>
            <a:r>
              <a:rPr lang="zh-CN" altLang="en-US" sz="1200" dirty="0"/>
              <a:t>：	</a:t>
            </a:r>
            <a:r>
              <a:rPr lang="en-US" altLang="zh-CN" sz="1200" dirty="0"/>
              <a:t>read</a:t>
            </a:r>
            <a:r>
              <a:rPr lang="zh-CN" altLang="en-US" sz="1200" dirty="0"/>
              <a:t>语句括号中的标识符不是变量。</a:t>
            </a:r>
          </a:p>
        </p:txBody>
      </p:sp>
    </p:spTree>
    <p:extLst>
      <p:ext uri="{BB962C8B-B14F-4D97-AF65-F5344CB8AC3E}">
        <p14:creationId xmlns:p14="http://schemas.microsoft.com/office/powerpoint/2010/main" val="3812851679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139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目标代码结构和代码生成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990600"/>
            <a:ext cx="824440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6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解释执行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CODE[0…]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中的指令序列，数据空间为栈式计算机的存储空间。定义了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个寄存器：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I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指令寄存器，存放当前正在解释的目标指令；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P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程序地址寄存器，下一条要执行的目标指令地址；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T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栈顶寄存器；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B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基地址寄存器。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T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指向的单元间存放的数据有：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715963" lvl="0" indent="-715963" algn="l">
              <a:spcBef>
                <a:spcPts val="6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静态部分：变量和联系单元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SL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（静态链指向定义该过程的直接外层最新数据段基地址）、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DL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（动态链指向调用者基地址）、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RA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（返回地址））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动态部分：临时单元和累加器用，随时分配和用完释放，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lvl="0" algn="l">
              <a:spcBef>
                <a:spcPts val="600"/>
              </a:spcBef>
            </a:pPr>
            <a:endParaRPr lang="zh-CN" altLang="zh-CN" sz="2400" b="1" dirty="0">
              <a:latin typeface="宋体" pitchFamily="2" charset="-122"/>
              <a:ea typeface="宋体" pitchFamily="2" charset="-122"/>
            </a:endParaRPr>
          </a:p>
          <a:p>
            <a:pPr algn="l">
              <a:spcBef>
                <a:spcPts val="600"/>
              </a:spcBef>
            </a:pPr>
            <a:endParaRPr lang="zh-CN" altLang="en-US" sz="240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27408B-333C-4DB3-B1B5-6D432076A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7D4B93-2DB5-4E62-8D00-10D98545794F}"/>
              </a:ext>
            </a:extLst>
          </p:cNvPr>
          <p:cNvSpPr txBox="1"/>
          <p:nvPr/>
        </p:nvSpPr>
        <p:spPr>
          <a:xfrm>
            <a:off x="255104" y="1344362"/>
            <a:ext cx="401209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C00000"/>
                </a:solidFill>
              </a:rPr>
              <a:t>MARCH 31, 2021</a:t>
            </a:r>
          </a:p>
          <a:p>
            <a:pPr algn="l"/>
            <a:r>
              <a:rPr lang="en-US" altLang="zh-CN" sz="2800" b="0" i="0" dirty="0">
                <a:solidFill>
                  <a:srgbClr val="000000"/>
                </a:solidFill>
                <a:effectLst/>
                <a:latin typeface="Source Serif Pro"/>
              </a:rPr>
              <a:t>Stanford’s Jeffrey Ullman receives ACM Turing Award</a:t>
            </a:r>
          </a:p>
          <a:p>
            <a:pPr algn="l"/>
            <a:r>
              <a:rPr lang="en-US" altLang="zh-CN" b="0" i="1" dirty="0">
                <a:solidFill>
                  <a:srgbClr val="000000"/>
                </a:solidFill>
                <a:effectLst/>
                <a:latin typeface="Source Serif Pro"/>
              </a:rPr>
              <a:t>Ullman shares the prize with long-time collaborator Alfred </a:t>
            </a:r>
            <a:r>
              <a:rPr lang="en-US" altLang="zh-CN" b="0" i="1" dirty="0" err="1">
                <a:solidFill>
                  <a:srgbClr val="000000"/>
                </a:solidFill>
                <a:effectLst/>
                <a:latin typeface="Source Serif Pro"/>
              </a:rPr>
              <a:t>Aho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Source Serif Pro"/>
              </a:rPr>
              <a:t> of Columbia University. They are recognized for their influential work on compilers and algorithms, including their co-authorship of widely popular textbooks on these topics.</a:t>
            </a:r>
          </a:p>
        </p:txBody>
      </p:sp>
      <p:pic>
        <p:nvPicPr>
          <p:cNvPr id="12" name="图片 11" descr="男人戴着眼镜&#10;&#10;描述已自动生成">
            <a:extLst>
              <a:ext uri="{FF2B5EF4-FFF2-40B4-BE49-F238E27FC236}">
                <a16:creationId xmlns:a16="http://schemas.microsoft.com/office/drawing/2014/main" id="{05777F52-5A5B-4771-B4EE-77E25247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16" y="914400"/>
            <a:ext cx="2741554" cy="4114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D9AD4AD-4C70-458F-BAD6-993C0E582E4C}"/>
              </a:ext>
            </a:extLst>
          </p:cNvPr>
          <p:cNvSpPr txBox="1"/>
          <p:nvPr/>
        </p:nvSpPr>
        <p:spPr>
          <a:xfrm>
            <a:off x="4038600" y="511894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Stanford computer scientist Jeffrey Ullman is co-recipient of the 2020 Turing Award.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(Image credit: Courtesy School of Engineering)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834019-9C35-411A-862D-E4D3C25E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4" y="94657"/>
            <a:ext cx="2571429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741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4D79-D6C1-4F7A-9771-2ED1C8DE996C}" type="slidenum">
              <a:rPr lang="en-US" altLang="zh-CN" smtClean="0"/>
              <a:pPr/>
              <a:t>140</a:t>
            </a:fld>
            <a:endParaRPr lang="en-US" altLang="zh-CN"/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 bwMode="auto">
          <a:xfrm>
            <a:off x="7543800" y="6294007"/>
            <a:ext cx="1905000" cy="4222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18C5C6-55D1-4A21-85BF-8ED34A7DC816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849144" y="228600"/>
          <a:ext cx="1607840" cy="5991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dirty="0"/>
                        <a:t>主程序变量区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0</a:t>
                      </a:r>
                      <a:endParaRPr lang="zh-CN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913040" y="5098024"/>
            <a:ext cx="864096" cy="461665"/>
            <a:chOff x="3923928" y="5373216"/>
            <a:chExt cx="864096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923928" y="5373216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sp>
          <p:nvSpPr>
            <p:cNvPr id="7" name="右箭头 6"/>
            <p:cNvSpPr/>
            <p:nvPr/>
          </p:nvSpPr>
          <p:spPr bwMode="auto">
            <a:xfrm>
              <a:off x="4211960" y="5589240"/>
              <a:ext cx="576064" cy="72008"/>
            </a:xfrm>
            <a:prstGeom prst="rightArrow">
              <a:avLst/>
            </a:prstGeom>
            <a:solidFill>
              <a:srgbClr val="FF3300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13040" y="5860495"/>
            <a:ext cx="864096" cy="461665"/>
            <a:chOff x="3923928" y="5847655"/>
            <a:chExt cx="864096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3923928" y="5847655"/>
              <a:ext cx="4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</a:p>
          </p:txBody>
        </p:sp>
        <p:sp>
          <p:nvSpPr>
            <p:cNvPr id="10" name="右箭头 9"/>
            <p:cNvSpPr/>
            <p:nvPr/>
          </p:nvSpPr>
          <p:spPr bwMode="auto">
            <a:xfrm>
              <a:off x="4211960" y="6063679"/>
              <a:ext cx="576064" cy="72008"/>
            </a:xfrm>
            <a:prstGeom prst="rightArrow">
              <a:avLst/>
            </a:prstGeom>
            <a:solidFill>
              <a:srgbClr val="FF3300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867008" y="1232756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867008" y="2490496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64384" y="3729872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849144" y="231960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B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882248" y="4992412"/>
          <a:ext cx="1607840" cy="24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rgbClr val="000099"/>
                          </a:solidFill>
                        </a:rPr>
                        <a:t>。。。。。。</a:t>
                      </a:r>
                      <a:r>
                        <a:rPr lang="en-US" altLang="zh-CN" sz="1000" dirty="0"/>
                        <a:t>….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897488" y="3997024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A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7289304" y="4665976"/>
            <a:ext cx="432048" cy="1440160"/>
            <a:chOff x="8172400" y="4725144"/>
            <a:chExt cx="432048" cy="1440160"/>
          </a:xfrm>
        </p:grpSpPr>
        <p:cxnSp>
          <p:nvCxnSpPr>
            <p:cNvPr id="18" name="肘形连接符 17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箭头连接符 18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组合 19"/>
          <p:cNvGrpSpPr/>
          <p:nvPr/>
        </p:nvGrpSpPr>
        <p:grpSpPr>
          <a:xfrm flipH="1">
            <a:off x="5561112" y="4954008"/>
            <a:ext cx="432048" cy="1215752"/>
            <a:chOff x="8172400" y="4725144"/>
            <a:chExt cx="432048" cy="1440160"/>
          </a:xfrm>
        </p:grpSpPr>
        <p:cxnSp>
          <p:nvCxnSpPr>
            <p:cNvPr id="21" name="肘形连接符 20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7289304" y="3441840"/>
            <a:ext cx="648072" cy="1512168"/>
            <a:chOff x="8172400" y="4725144"/>
            <a:chExt cx="432048" cy="1440160"/>
          </a:xfrm>
        </p:grpSpPr>
        <p:cxnSp>
          <p:nvCxnSpPr>
            <p:cNvPr id="24" name="肘形连接符 23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5855960" y="2763288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B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/>
          <p:nvPr/>
        </p:nvGrpSpPr>
        <p:grpSpPr>
          <a:xfrm flipH="1">
            <a:off x="5561112" y="3666248"/>
            <a:ext cx="432048" cy="1215752"/>
            <a:chOff x="8172400" y="4725144"/>
            <a:chExt cx="432048" cy="1440160"/>
          </a:xfrm>
        </p:grpSpPr>
        <p:cxnSp>
          <p:nvCxnSpPr>
            <p:cNvPr id="28" name="肘形连接符 27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5867008" y="1491984"/>
          <a:ext cx="1607840" cy="9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C</a:t>
                      </a:r>
                      <a:r>
                        <a:rPr lang="zh-CN" altLang="en-US" sz="1000" b="1" dirty="0">
                          <a:solidFill>
                            <a:srgbClr val="002060"/>
                          </a:solidFill>
                        </a:rPr>
                        <a:t>的局部变量</a:t>
                      </a:r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….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RA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DL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002060"/>
                          </a:solidFill>
                        </a:rPr>
                        <a:t>SL</a:t>
                      </a:r>
                      <a:endParaRPr lang="zh-CN" altLang="en-US" sz="1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7330832" y="2171984"/>
            <a:ext cx="432048" cy="1440160"/>
            <a:chOff x="8172400" y="4725144"/>
            <a:chExt cx="432048" cy="1440160"/>
          </a:xfrm>
        </p:grpSpPr>
        <p:cxnSp>
          <p:nvCxnSpPr>
            <p:cNvPr id="32" name="肘形连接符 31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箭头连接符 32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/>
          <p:cNvGrpSpPr/>
          <p:nvPr/>
        </p:nvGrpSpPr>
        <p:grpSpPr>
          <a:xfrm flipH="1">
            <a:off x="5561112" y="2361720"/>
            <a:ext cx="432048" cy="1215752"/>
            <a:chOff x="8172400" y="4725144"/>
            <a:chExt cx="432048" cy="1440160"/>
          </a:xfrm>
        </p:grpSpPr>
        <p:cxnSp>
          <p:nvCxnSpPr>
            <p:cNvPr id="35" name="肘形连接符 34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箭头连接符 35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7" name="组合 36"/>
          <p:cNvGrpSpPr/>
          <p:nvPr/>
        </p:nvGrpSpPr>
        <p:grpSpPr>
          <a:xfrm>
            <a:off x="7247776" y="880032"/>
            <a:ext cx="648072" cy="1512168"/>
            <a:chOff x="8172400" y="4725144"/>
            <a:chExt cx="432048" cy="1440160"/>
          </a:xfrm>
        </p:grpSpPr>
        <p:cxnSp>
          <p:nvCxnSpPr>
            <p:cNvPr id="38" name="肘形连接符 37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箭头连接符 38"/>
            <p:cNvCxnSpPr/>
            <p:nvPr/>
          </p:nvCxnSpPr>
          <p:spPr bwMode="auto">
            <a:xfrm flipH="1">
              <a:off x="8316416" y="6150064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5345088" y="1137584"/>
            <a:ext cx="720080" cy="3729175"/>
            <a:chOff x="8172400" y="4725144"/>
            <a:chExt cx="432048" cy="1450148"/>
          </a:xfrm>
        </p:grpSpPr>
        <p:cxnSp>
          <p:nvCxnSpPr>
            <p:cNvPr id="41" name="肘形连接符 40"/>
            <p:cNvCxnSpPr/>
            <p:nvPr/>
          </p:nvCxnSpPr>
          <p:spPr bwMode="auto">
            <a:xfrm rot="16200000" flipH="1">
              <a:off x="7668344" y="5229200"/>
              <a:ext cx="1440160" cy="432048"/>
            </a:xfrm>
            <a:prstGeom prst="bentConnector3">
              <a:avLst>
                <a:gd name="adj1" fmla="val -185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8316416" y="6175292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/>
          <a:srcRect l="16876" t="20051" r="63484" b="9813"/>
          <a:stretch>
            <a:fillRect/>
          </a:stretch>
        </p:blipFill>
        <p:spPr bwMode="auto">
          <a:xfrm>
            <a:off x="685800" y="838200"/>
            <a:ext cx="295232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圆角矩形标注 43"/>
          <p:cNvSpPr/>
          <p:nvPr/>
        </p:nvSpPr>
        <p:spPr bwMode="auto">
          <a:xfrm>
            <a:off x="3601616" y="777544"/>
            <a:ext cx="1080120" cy="648072"/>
          </a:xfrm>
          <a:prstGeom prst="wedgeRoundRectCallout">
            <a:avLst>
              <a:gd name="adj1" fmla="val 114383"/>
              <a:gd name="adj2" fmla="val 83812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latin typeface="+mn-ea"/>
                <a:ea typeface="+mn-ea"/>
              </a:rPr>
              <a:t>活动记录</a:t>
            </a:r>
            <a:endParaRPr lang="en-US" altLang="zh-CN" sz="1800" dirty="0">
              <a:latin typeface="+mn-ea"/>
              <a:ea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dirty="0">
                <a:latin typeface="+mn-ea"/>
                <a:ea typeface="+mn-ea"/>
              </a:rPr>
              <a:t>或 </a:t>
            </a:r>
            <a:r>
              <a: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栈 帧</a:t>
            </a:r>
          </a:p>
        </p:txBody>
      </p:sp>
      <p:sp>
        <p:nvSpPr>
          <p:cNvPr id="45" name="椭圆 44"/>
          <p:cNvSpPr/>
          <p:nvPr/>
        </p:nvSpPr>
        <p:spPr bwMode="auto">
          <a:xfrm>
            <a:off x="4985048" y="1209592"/>
            <a:ext cx="3168352" cy="1296144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3148 " pathEditMode="relative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3.61111E-6 -0.17847 " pathEditMode="relative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03357 L 3.61111E-6 -0.1805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18056 L 3.61111E-6 -0.21204 " pathEditMode="relative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18542 L 3.61111E-6 -0.3641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21204 L 3.61111E-6 -0.3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35926 L 3.61111E-6 -0.39074 " pathEditMode="relative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36505 L 3.61111E-6 -0.5437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39537 L 3.61111E-6 -0.5423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54236 L 3.61111E-6 -0.58426 " pathEditMode="relative" ptsTypes="AA">
                                      <p:cBhvr>
                                        <p:cTn id="9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54375 L 3.61111E-6 -0.73264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0.57963 L 3.61111E-6 -0.72662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141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228600" y="1222950"/>
            <a:ext cx="81534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　　本章重点介绍了编译程序定义、编译过程、编译方式、编译程序结构和高级程序语言的分类以及相关的应用。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    提出的基本概念是源语言、源程序、目标语言、目标程序、程序等价、翻译方式、遍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/</a:t>
            </a: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趟、翻译程序、汇编程序、编译程序和解释程序。</a:t>
            </a:r>
            <a:endParaRPr kumimoji="1"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　　重点掌握的概念：①编译程序；②编译过程；③编译程序结构；④编译程序生成方法。 </a:t>
            </a:r>
          </a:p>
        </p:txBody>
      </p:sp>
      <p:sp>
        <p:nvSpPr>
          <p:cNvPr id="130051" name="Rectangle 3"/>
          <p:cNvSpPr>
            <a:spLocks noChangeArrowheads="1"/>
          </p:cNvSpPr>
          <p:nvPr/>
        </p:nvSpPr>
        <p:spPr bwMode="auto">
          <a:xfrm>
            <a:off x="609600" y="319087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rPr>
              <a:t>小结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4C95DB-0BFA-472A-B812-248103E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15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文本, 徽标&#10;&#10;描述已自动生成">
            <a:extLst>
              <a:ext uri="{FF2B5EF4-FFF2-40B4-BE49-F238E27FC236}">
                <a16:creationId xmlns:a16="http://schemas.microsoft.com/office/drawing/2014/main" id="{B1C52146-CB58-4AEB-B625-436EFB23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3" y="1005111"/>
            <a:ext cx="4391025" cy="685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3E3C00-6BB7-4334-A91E-D4AA3FCBA5A8}"/>
              </a:ext>
            </a:extLst>
          </p:cNvPr>
          <p:cNvSpPr txBox="1"/>
          <p:nvPr/>
        </p:nvSpPr>
        <p:spPr>
          <a:xfrm>
            <a:off x="304800" y="1783289"/>
            <a:ext cx="7712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980A0"/>
                </a:solidFill>
                <a:effectLst/>
                <a:latin typeface="Source Sans Pro" panose="020B0503030403020204" pitchFamily="34" charset="0"/>
                <a:hlinkClick r:id="rId3"/>
              </a:rPr>
              <a:t>Home</a:t>
            </a:r>
            <a:r>
              <a:rPr lang="en-US" altLang="zh-CN" b="0" i="0" dirty="0">
                <a:solidFill>
                  <a:srgbClr val="1C1C1C"/>
                </a:solidFill>
                <a:effectLst/>
                <a:latin typeface="Source Sans Pro" panose="020B0503030403020204" pitchFamily="34" charset="0"/>
              </a:rPr>
              <a:t> &gt; </a:t>
            </a:r>
            <a:r>
              <a:rPr lang="en-US" altLang="zh-CN" b="0" i="0" u="none" strike="noStrike" dirty="0">
                <a:solidFill>
                  <a:srgbClr val="2980A0"/>
                </a:solidFill>
                <a:effectLst/>
                <a:latin typeface="Source Sans Pro" panose="020B0503030403020204" pitchFamily="34" charset="0"/>
                <a:hlinkClick r:id="rId4"/>
              </a:rPr>
              <a:t>News</a:t>
            </a:r>
            <a:endParaRPr lang="en-US" altLang="zh-CN" b="0" i="0" dirty="0">
              <a:solidFill>
                <a:srgbClr val="1C1C1C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103567"/>
                </a:solidFill>
                <a:effectLst/>
                <a:latin typeface="fira-sans"/>
              </a:rPr>
              <a:t>Alfred </a:t>
            </a:r>
            <a:r>
              <a:rPr lang="en-US" altLang="zh-CN" b="0" i="0" dirty="0" err="1">
                <a:solidFill>
                  <a:srgbClr val="103567"/>
                </a:solidFill>
                <a:effectLst/>
                <a:latin typeface="fira-sans"/>
              </a:rPr>
              <a:t>Aho</a:t>
            </a:r>
            <a:r>
              <a:rPr lang="en-US" altLang="zh-CN" b="0" i="0" dirty="0">
                <a:solidFill>
                  <a:srgbClr val="103567"/>
                </a:solidFill>
                <a:effectLst/>
                <a:latin typeface="fira-sans"/>
              </a:rPr>
              <a:t> Wins the 2020 ACM Turing Award</a:t>
            </a:r>
          </a:p>
          <a:p>
            <a:pPr algn="l"/>
            <a:r>
              <a:rPr lang="en-US" altLang="zh-CN" b="0" i="0" cap="all" dirty="0">
                <a:solidFill>
                  <a:srgbClr val="686868"/>
                </a:solidFill>
                <a:effectLst/>
                <a:latin typeface="Source Sans Pro" panose="020B0503030403020204" pitchFamily="34" charset="0"/>
              </a:rPr>
              <a:t>MAR 31 2021 | BY HOLLY EVARTS | PHOTO CREDIT: EILEEN BARROSO</a:t>
            </a:r>
          </a:p>
        </p:txBody>
      </p:sp>
      <p:pic>
        <p:nvPicPr>
          <p:cNvPr id="9" name="图片 8" descr="穿着西装笔挺的男子手里拿着书&#10;&#10;中度可信度描述已自动生成">
            <a:extLst>
              <a:ext uri="{FF2B5EF4-FFF2-40B4-BE49-F238E27FC236}">
                <a16:creationId xmlns:a16="http://schemas.microsoft.com/office/drawing/2014/main" id="{3B7644BA-C934-413A-9074-95A0A4A69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98997"/>
            <a:ext cx="5791200" cy="32646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3A1052-C09B-4593-B90F-F1C2A937C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48" y="194356"/>
            <a:ext cx="5961905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16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387" y="152400"/>
            <a:ext cx="680561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ea typeface="微软雅黑" pitchFamily="34" charset="-122"/>
              </a:rPr>
              <a:t>教材及主要参考书目</a:t>
            </a:r>
          </a:p>
        </p:txBody>
      </p:sp>
      <p:pic>
        <p:nvPicPr>
          <p:cNvPr id="18" name="图片 17" descr="书的封面&#10;&#10;中度可信度描述已自动生成">
            <a:extLst>
              <a:ext uri="{FF2B5EF4-FFF2-40B4-BE49-F238E27FC236}">
                <a16:creationId xmlns:a16="http://schemas.microsoft.com/office/drawing/2014/main" id="{ED535342-8EA8-42EB-88DD-834B92C92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33562"/>
            <a:ext cx="2352675" cy="3095625"/>
          </a:xfrm>
          <a:prstGeom prst="rect">
            <a:avLst/>
          </a:prstGeom>
        </p:spPr>
      </p:pic>
      <p:pic>
        <p:nvPicPr>
          <p:cNvPr id="20" name="图片 19" descr="人的脸被修图的动物&#10;&#10;低可信度描述已自动生成">
            <a:extLst>
              <a:ext uri="{FF2B5EF4-FFF2-40B4-BE49-F238E27FC236}">
                <a16:creationId xmlns:a16="http://schemas.microsoft.com/office/drawing/2014/main" id="{E6B0468C-F83C-4069-8A54-2746DE091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51" y="1828800"/>
            <a:ext cx="2333625" cy="3105150"/>
          </a:xfrm>
          <a:prstGeom prst="rect">
            <a:avLst/>
          </a:prstGeom>
        </p:spPr>
      </p:pic>
      <p:pic>
        <p:nvPicPr>
          <p:cNvPr id="22" name="图片 21" descr="地图&#10;&#10;中度可信度描述已自动生成">
            <a:extLst>
              <a:ext uri="{FF2B5EF4-FFF2-40B4-BE49-F238E27FC236}">
                <a16:creationId xmlns:a16="http://schemas.microsoft.com/office/drawing/2014/main" id="{8F4F56C1-5B1A-4377-9F13-ABF55D5C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63" y="1838325"/>
            <a:ext cx="2343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17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387" y="152400"/>
            <a:ext cx="680561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ea typeface="微软雅黑" pitchFamily="34" charset="-122"/>
              </a:rPr>
              <a:t>教材及主要参考书目</a:t>
            </a:r>
          </a:p>
        </p:txBody>
      </p:sp>
      <p:pic>
        <p:nvPicPr>
          <p:cNvPr id="24" name="图片 23" descr="图片包含 图形用户界面&#10;&#10;描述已自动生成">
            <a:extLst>
              <a:ext uri="{FF2B5EF4-FFF2-40B4-BE49-F238E27FC236}">
                <a16:creationId xmlns:a16="http://schemas.microsoft.com/office/drawing/2014/main" id="{D39C39EE-D754-4E5A-AB5F-FD29ED72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052512"/>
            <a:ext cx="36671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18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33387" y="152400"/>
            <a:ext cx="680561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ea typeface="微软雅黑" pitchFamily="34" charset="-122"/>
              </a:rPr>
              <a:t>教材及主要参考书目</a:t>
            </a:r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109E2759-BF65-48B6-AA49-438BD2850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2" y="1088310"/>
            <a:ext cx="3283825" cy="4681380"/>
          </a:xfrm>
          <a:prstGeom prst="rect">
            <a:avLst/>
          </a:prstGeom>
        </p:spPr>
      </p:pic>
      <p:pic>
        <p:nvPicPr>
          <p:cNvPr id="14" name="图片 13" descr="文本, 信件&#10;&#10;描述已自动生成">
            <a:extLst>
              <a:ext uri="{FF2B5EF4-FFF2-40B4-BE49-F238E27FC236}">
                <a16:creationId xmlns:a16="http://schemas.microsoft.com/office/drawing/2014/main" id="{EC52F7FB-8E13-4BA7-8E81-EA3E0832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014" y="717609"/>
            <a:ext cx="4727971" cy="52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5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152400"/>
            <a:ext cx="70056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章节内容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6400" y="1066800"/>
            <a:ext cx="6172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引论</a:t>
            </a: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文法和语言</a:t>
            </a: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词法分析</a:t>
            </a: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自顶向下语法分析方法</a:t>
            </a: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自底向上优先分析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LR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分析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语法制导的语义计算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静态语义分析和中间代码生成</a:t>
            </a: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9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运行时存储管理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algn="l">
              <a:lnSpc>
                <a:spcPct val="110000"/>
              </a:lnSpc>
              <a:spcBef>
                <a:spcPct val="2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章  代码优化和目标代码生成</a:t>
            </a: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/>
          <a:p>
            <a:fld id="{8D611F3A-53DE-4E73-A372-B7C8602DC65D}" type="slidenum">
              <a:rPr lang="en-US" altLang="zh-CN" smtClean="0"/>
              <a:pPr/>
              <a:t>19</a:t>
            </a:fld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395288" y="1143000"/>
            <a:ext cx="4932362" cy="185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§"/>
              <a:defRPr kumimoji="1" sz="32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SzPct val="60000"/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楷体_GB2312"/>
              </a:defRPr>
            </a:lvl4pPr>
            <a:lvl5pPr marL="2057400" indent="-228600">
              <a:spcBef>
                <a:spcPct val="20000"/>
              </a:spcBef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仿宋_GB2312"/>
                <a:cs typeface="仿宋_GB2312"/>
              </a:defRPr>
            </a:lvl9pPr>
          </a:lstStyle>
          <a:p>
            <a:pPr algn="l" eaLnBrk="1" hangingPunct="1">
              <a:lnSpc>
                <a:spcPct val="110000"/>
              </a:lnSpc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Name:  </a:t>
            </a:r>
            <a:r>
              <a:rPr lang="zh-CN" altLang="en-US" sz="2800" dirty="0">
                <a:solidFill>
                  <a:schemeClr val="tx1"/>
                </a:solidFill>
              </a:rPr>
              <a:t>杨茂林</a:t>
            </a:r>
          </a:p>
          <a:p>
            <a:pPr algn="l" eaLnBrk="1" hangingPunct="1">
              <a:lnSpc>
                <a:spcPct val="11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Email:  </a:t>
            </a:r>
            <a:r>
              <a:rPr lang="en-US" altLang="zh-CN" sz="2800" dirty="0">
                <a:solidFill>
                  <a:schemeClr val="tx1"/>
                </a:solidFill>
                <a:hlinkClick r:id="rId2"/>
              </a:rPr>
              <a:t>kylin@hust.edu.cn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1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QQ:     8575543</a:t>
            </a:r>
          </a:p>
          <a:p>
            <a:pPr algn="l" eaLnBrk="1" hangingPunct="1">
              <a:lnSpc>
                <a:spcPct val="11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 </a:t>
            </a:r>
            <a:endParaRPr lang="en-US" altLang="zh-CN" sz="28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819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5" y="3000333"/>
            <a:ext cx="4564063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13033"/>
            <a:ext cx="4541838" cy="31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320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65113"/>
            <a:ext cx="6707188" cy="8509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课程设置目的和要求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考试要求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49275" y="1255713"/>
            <a:ext cx="8415338" cy="484028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题型：单选多选、判断、综合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重点和难点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会在各章的开始点明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考试权重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平时成绩（课堂互动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课后作业）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20%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课堂出勤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10%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期末考试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70%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答疑：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QQ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群，在线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离线答疑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F46EA0-B5D3-47D5-A383-B3C5C46ECD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CF5EC-9138-48E8-8C24-91BA480C38E5}"/>
              </a:ext>
            </a:extLst>
          </p:cNvPr>
          <p:cNvSpPr txBox="1"/>
          <p:nvPr/>
        </p:nvSpPr>
        <p:spPr>
          <a:xfrm>
            <a:off x="395536" y="331459"/>
            <a:ext cx="336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微助教：签到平台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0DF1BE-048F-45D7-9B95-00A069382326}"/>
              </a:ext>
            </a:extLst>
          </p:cNvPr>
          <p:cNvSpPr/>
          <p:nvPr/>
        </p:nvSpPr>
        <p:spPr>
          <a:xfrm>
            <a:off x="4355976" y="148478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课堂名称：</a:t>
            </a:r>
            <a:r>
              <a:rPr lang="zh-CN" altLang="en-US" sz="2400" b="0" i="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编译原理</a:t>
            </a:r>
            <a:r>
              <a:rPr lang="en-US" altLang="zh-CN" sz="2400" b="0" i="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5-6</a:t>
            </a:r>
            <a:endParaRPr lang="zh-CN" altLang="en-US" sz="2400" b="0" i="0" dirty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课堂编号：</a:t>
            </a:r>
            <a:r>
              <a:rPr lang="en-US" altLang="zh-CN" sz="2400" b="0" i="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GS215</a:t>
            </a:r>
            <a:endParaRPr lang="zh-CN" altLang="en-US" sz="2400" b="0" i="0" dirty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0A2C63-2F29-410D-A62C-D3A94BBC4961}"/>
              </a:ext>
            </a:extLst>
          </p:cNvPr>
          <p:cNvSpPr/>
          <p:nvPr/>
        </p:nvSpPr>
        <p:spPr>
          <a:xfrm>
            <a:off x="4392488" y="2776860"/>
            <a:ext cx="457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dirty="0">
                <a:effectLst/>
                <a:latin typeface="Helvetica Neue"/>
              </a:rPr>
              <a:t>1</a:t>
            </a:r>
            <a:r>
              <a:rPr lang="zh-CN" altLang="en-US" sz="1800" b="0" i="0" dirty="0">
                <a:effectLst/>
                <a:latin typeface="Helvetica Neue"/>
              </a:rPr>
              <a:t>、扫码关注公众号：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Helvetica Neue"/>
              </a:rPr>
              <a:t>微助教服务号</a:t>
            </a:r>
            <a:r>
              <a:rPr lang="zh-CN" altLang="en-US" sz="1800" b="0" i="0" dirty="0">
                <a:effectLst/>
                <a:latin typeface="Helvetica Neue"/>
              </a:rPr>
              <a:t>。</a:t>
            </a:r>
          </a:p>
          <a:p>
            <a:pPr algn="l"/>
            <a:r>
              <a:rPr lang="en-US" altLang="zh-CN" sz="1800" b="0" i="0" dirty="0">
                <a:effectLst/>
                <a:latin typeface="Helvetica Neue"/>
              </a:rPr>
              <a:t>2</a:t>
            </a:r>
            <a:r>
              <a:rPr lang="zh-CN" altLang="en-US" sz="1800" b="0" i="0" dirty="0">
                <a:effectLst/>
                <a:latin typeface="Helvetica Neue"/>
              </a:rPr>
              <a:t>、点击系统通知：“</a:t>
            </a:r>
            <a:r>
              <a:rPr lang="zh-CN" altLang="en-US" sz="1800" b="0" i="0" u="sng" dirty="0">
                <a:solidFill>
                  <a:schemeClr val="accent1"/>
                </a:solidFill>
                <a:effectLst/>
                <a:latin typeface="Helvetica Neue"/>
              </a:rPr>
              <a:t>点击此处加入</a:t>
            </a:r>
            <a:r>
              <a:rPr lang="en-US" altLang="zh-CN" sz="1800" b="0" i="0" u="sng" dirty="0">
                <a:solidFill>
                  <a:schemeClr val="accent1"/>
                </a:solidFill>
                <a:effectLst/>
                <a:latin typeface="Helvetica Neue"/>
              </a:rPr>
              <a:t>【</a:t>
            </a:r>
            <a:r>
              <a:rPr lang="zh-CN" altLang="en-US" sz="1800" b="0" i="0" u="sng" dirty="0">
                <a:solidFill>
                  <a:schemeClr val="accent1"/>
                </a:solidFill>
                <a:effectLst/>
                <a:latin typeface="Helvetica Neue"/>
              </a:rPr>
              <a:t>编译原理</a:t>
            </a:r>
            <a:r>
              <a:rPr lang="en-US" altLang="zh-CN" sz="1800" b="0" i="0" u="sng" dirty="0">
                <a:solidFill>
                  <a:schemeClr val="accent1"/>
                </a:solidFill>
                <a:effectLst/>
                <a:latin typeface="Helvetica Neue"/>
              </a:rPr>
              <a:t>5-6】</a:t>
            </a:r>
            <a:r>
              <a:rPr lang="zh-CN" altLang="en-US" sz="1800" b="0" i="0" u="sng" dirty="0">
                <a:solidFill>
                  <a:schemeClr val="accent1"/>
                </a:solidFill>
                <a:effectLst/>
                <a:latin typeface="Helvetica Neue"/>
              </a:rPr>
              <a:t>课堂</a:t>
            </a:r>
            <a:r>
              <a:rPr lang="zh-CN" altLang="en-US" sz="1800" b="0" i="0" dirty="0">
                <a:effectLst/>
                <a:latin typeface="Helvetica Neue"/>
              </a:rPr>
              <a:t>”，填写学生资料加入课堂。</a:t>
            </a:r>
            <a:endParaRPr lang="en-US" altLang="zh-CN" sz="1800" b="0" i="0" dirty="0">
              <a:effectLst/>
              <a:latin typeface="Helvetica Neue"/>
            </a:endParaRPr>
          </a:p>
          <a:p>
            <a:pPr algn="l"/>
            <a:endParaRPr lang="zh-CN" altLang="en-US" sz="1800" b="0" i="0" dirty="0">
              <a:effectLst/>
              <a:latin typeface="Helvetica Neue"/>
            </a:endParaRPr>
          </a:p>
          <a:p>
            <a:pPr algn="l"/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*如未成功收到系统通知，请点击公众号下方“学生”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Helvetica Neue"/>
              </a:rPr>
              <a:t>- “</a:t>
            </a:r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更多”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Helvetica Neue"/>
              </a:rPr>
              <a:t>- “</a:t>
            </a:r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加入课堂”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Helvetica Neue"/>
              </a:rPr>
              <a:t>--- “</a:t>
            </a:r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输入课堂编号”手动加入课堂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318B60-ACAA-478D-BBAC-6DF9284A1013}"/>
              </a:ext>
            </a:extLst>
          </p:cNvPr>
          <p:cNvSpPr/>
          <p:nvPr/>
        </p:nvSpPr>
        <p:spPr>
          <a:xfrm>
            <a:off x="395536" y="5129426"/>
            <a:ext cx="3360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1" dirty="0">
                <a:solidFill>
                  <a:schemeClr val="accent2"/>
                </a:solidFill>
                <a:effectLst/>
                <a:latin typeface="Helvetica Neue"/>
              </a:rPr>
              <a:t>二维码有效期至：</a:t>
            </a:r>
            <a:r>
              <a:rPr lang="en-US" altLang="zh-CN" i="1" dirty="0">
                <a:solidFill>
                  <a:schemeClr val="accent2"/>
                </a:solidFill>
                <a:latin typeface="Helvetica Neue"/>
              </a:rPr>
              <a:t>2021-04-25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E2998B-276B-4675-8214-94096B462077}"/>
              </a:ext>
            </a:extLst>
          </p:cNvPr>
          <p:cNvSpPr/>
          <p:nvPr/>
        </p:nvSpPr>
        <p:spPr>
          <a:xfrm>
            <a:off x="395536" y="5587824"/>
            <a:ext cx="7563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电脑登录：</a:t>
            </a:r>
            <a:r>
              <a:rPr lang="en-US" altLang="zh-CN" sz="2400" dirty="0">
                <a:hlinkClick r:id="rId2"/>
              </a:rPr>
              <a:t>https://www.teachermate.com.cn/user-login</a:t>
            </a:r>
            <a:endParaRPr lang="zh-CN" altLang="en-US" sz="2400" dirty="0"/>
          </a:p>
        </p:txBody>
      </p:sp>
      <p:pic>
        <p:nvPicPr>
          <p:cNvPr id="10" name="图片 9" descr="QR 代码&#10;&#10;描述已自动生成">
            <a:extLst>
              <a:ext uri="{FF2B5EF4-FFF2-40B4-BE49-F238E27FC236}">
                <a16:creationId xmlns:a16="http://schemas.microsoft.com/office/drawing/2014/main" id="{8437224B-9E28-4405-91CE-BBF7B3157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1" y="972746"/>
            <a:ext cx="4095750" cy="4095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E566C7-8CBF-4ED0-B4B4-52B2E097F00D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97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F46EA0-B5D3-47D5-A383-B3C5C46ECD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22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CF5EC-9138-48E8-8C24-91BA480C38E5}"/>
              </a:ext>
            </a:extLst>
          </p:cNvPr>
          <p:cNvSpPr txBox="1"/>
          <p:nvPr/>
        </p:nvSpPr>
        <p:spPr>
          <a:xfrm>
            <a:off x="395536" y="331459"/>
            <a:ext cx="336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微助教：签到平台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0DF1BE-048F-45D7-9B95-00A069382326}"/>
              </a:ext>
            </a:extLst>
          </p:cNvPr>
          <p:cNvSpPr/>
          <p:nvPr/>
        </p:nvSpPr>
        <p:spPr>
          <a:xfrm>
            <a:off x="4355976" y="148478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课堂名称：</a:t>
            </a:r>
            <a:r>
              <a:rPr lang="zh-CN" altLang="en-US" sz="2400" b="0" i="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编译原理</a:t>
            </a:r>
            <a:r>
              <a:rPr lang="en-US" altLang="zh-CN" sz="2400" b="0" i="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7-8</a:t>
            </a:r>
            <a:endParaRPr lang="zh-CN" altLang="en-US" sz="2400" b="0" i="0" dirty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课堂编号：</a:t>
            </a:r>
            <a:r>
              <a:rPr lang="en-US" altLang="zh-CN" sz="2400" b="0" i="0" dirty="0">
                <a:solidFill>
                  <a:schemeClr val="accent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GS216</a:t>
            </a:r>
            <a:endParaRPr lang="zh-CN" altLang="en-US" sz="2400" b="0" i="0" dirty="0">
              <a:solidFill>
                <a:schemeClr val="accent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0A2C63-2F29-410D-A62C-D3A94BBC4961}"/>
              </a:ext>
            </a:extLst>
          </p:cNvPr>
          <p:cNvSpPr/>
          <p:nvPr/>
        </p:nvSpPr>
        <p:spPr>
          <a:xfrm>
            <a:off x="4392488" y="2776860"/>
            <a:ext cx="457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dirty="0">
                <a:effectLst/>
                <a:latin typeface="Helvetica Neue"/>
              </a:rPr>
              <a:t>1</a:t>
            </a:r>
            <a:r>
              <a:rPr lang="zh-CN" altLang="en-US" sz="1800" b="0" i="0" dirty="0">
                <a:effectLst/>
                <a:latin typeface="Helvetica Neue"/>
              </a:rPr>
              <a:t>、扫码关注公众号：</a:t>
            </a:r>
            <a:r>
              <a:rPr lang="zh-CN" altLang="en-US" sz="1800" b="0" i="0" dirty="0">
                <a:solidFill>
                  <a:schemeClr val="accent2"/>
                </a:solidFill>
                <a:effectLst/>
                <a:latin typeface="Helvetica Neue"/>
              </a:rPr>
              <a:t>微助教服务号</a:t>
            </a:r>
            <a:r>
              <a:rPr lang="zh-CN" altLang="en-US" sz="1800" b="0" i="0" dirty="0">
                <a:effectLst/>
                <a:latin typeface="Helvetica Neue"/>
              </a:rPr>
              <a:t>。</a:t>
            </a:r>
          </a:p>
          <a:p>
            <a:pPr algn="l"/>
            <a:r>
              <a:rPr lang="en-US" altLang="zh-CN" sz="1800" b="0" i="0" dirty="0">
                <a:effectLst/>
                <a:latin typeface="Helvetica Neue"/>
              </a:rPr>
              <a:t>2</a:t>
            </a:r>
            <a:r>
              <a:rPr lang="zh-CN" altLang="en-US" sz="1800" b="0" i="0" dirty="0">
                <a:effectLst/>
                <a:latin typeface="Helvetica Neue"/>
              </a:rPr>
              <a:t>、点击系统通知：“</a:t>
            </a:r>
            <a:r>
              <a:rPr lang="zh-CN" altLang="en-US" sz="1800" b="0" i="0" u="sng" dirty="0">
                <a:solidFill>
                  <a:schemeClr val="accent1"/>
                </a:solidFill>
                <a:effectLst/>
                <a:latin typeface="Helvetica Neue"/>
              </a:rPr>
              <a:t>点击此处加入</a:t>
            </a:r>
            <a:r>
              <a:rPr lang="en-US" altLang="zh-CN" sz="1800" b="0" i="0" u="sng" dirty="0">
                <a:solidFill>
                  <a:schemeClr val="accent1"/>
                </a:solidFill>
                <a:effectLst/>
                <a:latin typeface="Helvetica Neue"/>
              </a:rPr>
              <a:t>【</a:t>
            </a:r>
            <a:r>
              <a:rPr lang="zh-CN" altLang="en-US" sz="1800" b="0" i="0" u="sng" dirty="0">
                <a:solidFill>
                  <a:schemeClr val="accent1"/>
                </a:solidFill>
                <a:effectLst/>
                <a:latin typeface="Helvetica Neue"/>
              </a:rPr>
              <a:t>编译原理</a:t>
            </a:r>
            <a:r>
              <a:rPr lang="en-US" altLang="zh-CN" sz="1800" b="0" i="0" u="sng" dirty="0">
                <a:solidFill>
                  <a:schemeClr val="accent1"/>
                </a:solidFill>
                <a:effectLst/>
                <a:latin typeface="Helvetica Neue"/>
              </a:rPr>
              <a:t>7-8】</a:t>
            </a:r>
            <a:r>
              <a:rPr lang="zh-CN" altLang="en-US" sz="1800" b="0" i="0" u="sng" dirty="0">
                <a:solidFill>
                  <a:schemeClr val="accent1"/>
                </a:solidFill>
                <a:effectLst/>
                <a:latin typeface="Helvetica Neue"/>
              </a:rPr>
              <a:t>课堂</a:t>
            </a:r>
            <a:r>
              <a:rPr lang="zh-CN" altLang="en-US" sz="1800" b="0" i="0" dirty="0">
                <a:effectLst/>
                <a:latin typeface="Helvetica Neue"/>
              </a:rPr>
              <a:t>”，填写学生资料加入课堂。</a:t>
            </a:r>
            <a:endParaRPr lang="en-US" altLang="zh-CN" sz="1800" b="0" i="0" dirty="0">
              <a:effectLst/>
              <a:latin typeface="Helvetica Neue"/>
            </a:endParaRPr>
          </a:p>
          <a:p>
            <a:pPr algn="l"/>
            <a:endParaRPr lang="zh-CN" altLang="en-US" sz="1800" b="0" i="0" dirty="0">
              <a:effectLst/>
              <a:latin typeface="Helvetica Neue"/>
            </a:endParaRPr>
          </a:p>
          <a:p>
            <a:pPr algn="l"/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*如未成功收到系统通知，请点击公众号下方“学生”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Helvetica Neue"/>
              </a:rPr>
              <a:t>- “</a:t>
            </a:r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更多”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Helvetica Neue"/>
              </a:rPr>
              <a:t>- “</a:t>
            </a:r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加入课堂” </a:t>
            </a:r>
            <a:r>
              <a:rPr lang="en-US" altLang="zh-CN" sz="1800" b="0" i="0" dirty="0">
                <a:solidFill>
                  <a:srgbClr val="C00000"/>
                </a:solidFill>
                <a:effectLst/>
                <a:latin typeface="Helvetica Neue"/>
              </a:rPr>
              <a:t>--- “</a:t>
            </a:r>
            <a:r>
              <a:rPr lang="zh-CN" altLang="en-US" sz="1800" b="0" i="0" dirty="0">
                <a:solidFill>
                  <a:srgbClr val="C00000"/>
                </a:solidFill>
                <a:effectLst/>
                <a:latin typeface="Helvetica Neue"/>
              </a:rPr>
              <a:t>输入课堂编号”手动加入课堂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318B60-ACAA-478D-BBAC-6DF9284A1013}"/>
              </a:ext>
            </a:extLst>
          </p:cNvPr>
          <p:cNvSpPr/>
          <p:nvPr/>
        </p:nvSpPr>
        <p:spPr>
          <a:xfrm>
            <a:off x="395536" y="5129426"/>
            <a:ext cx="3360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1" dirty="0">
                <a:solidFill>
                  <a:schemeClr val="accent2"/>
                </a:solidFill>
                <a:effectLst/>
                <a:latin typeface="Helvetica Neue"/>
              </a:rPr>
              <a:t>二维码有效期至：</a:t>
            </a:r>
            <a:r>
              <a:rPr lang="en-US" altLang="zh-CN" i="1" dirty="0">
                <a:solidFill>
                  <a:schemeClr val="accent2"/>
                </a:solidFill>
                <a:latin typeface="Helvetica Neue"/>
              </a:rPr>
              <a:t>2021-04-25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E2998B-276B-4675-8214-94096B462077}"/>
              </a:ext>
            </a:extLst>
          </p:cNvPr>
          <p:cNvSpPr/>
          <p:nvPr/>
        </p:nvSpPr>
        <p:spPr>
          <a:xfrm>
            <a:off x="395536" y="5587824"/>
            <a:ext cx="7563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电脑登录：</a:t>
            </a:r>
            <a:r>
              <a:rPr lang="en-US" altLang="zh-CN" sz="2400" dirty="0">
                <a:hlinkClick r:id="rId2"/>
              </a:rPr>
              <a:t>https://www.teachermate.com.cn/user-login</a:t>
            </a:r>
            <a:endParaRPr lang="zh-CN" altLang="en-US" sz="2400" dirty="0"/>
          </a:p>
        </p:txBody>
      </p:sp>
      <p:pic>
        <p:nvPicPr>
          <p:cNvPr id="8" name="图片 7" descr="QR 代码&#10;&#10;描述已自动生成">
            <a:extLst>
              <a:ext uri="{FF2B5EF4-FFF2-40B4-BE49-F238E27FC236}">
                <a16:creationId xmlns:a16="http://schemas.microsoft.com/office/drawing/2014/main" id="{CA8BED9D-D83B-4414-8F0D-79E0BF43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1004368"/>
            <a:ext cx="4095750" cy="40957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0DDE638-E4A1-4A28-A079-A329669A0279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1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54C63D-FADA-44DA-8F35-B8935518F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AE19EF-1C72-45BD-A42F-600C89D43DF0}"/>
              </a:ext>
            </a:extLst>
          </p:cNvPr>
          <p:cNvSpPr txBox="1"/>
          <p:nvPr/>
        </p:nvSpPr>
        <p:spPr>
          <a:xfrm>
            <a:off x="304800" y="144780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根据课程组统一安排，</a:t>
            </a:r>
            <a:endParaRPr lang="en-US" altLang="zh-CN" sz="2400" dirty="0"/>
          </a:p>
          <a:p>
            <a:pPr algn="l"/>
            <a:r>
              <a:rPr lang="zh-CN" altLang="en-US" sz="2400" dirty="0"/>
              <a:t>签到，随堂测验和作业提交均使用超星平台。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zh-CN" altLang="en-US" sz="2400" dirty="0"/>
              <a:t>作业请拍照上传。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zh-CN" altLang="en-US" sz="2400" dirty="0"/>
              <a:t>前两次课堂的签到和课堂测验均有效！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9F59F-F601-4DA8-B497-E2C6DBAE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19200"/>
            <a:ext cx="3441554" cy="38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0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1000" y="666917"/>
            <a:ext cx="7707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Char char=" 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</a:t>
            </a:r>
          </a:p>
          <a:p>
            <a:pPr lvl="1" algn="l"/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实现一个小型（面向对象）语言的定义与编译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152400"/>
            <a:ext cx="70056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实验内容</a:t>
            </a: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/>
          <a:p>
            <a:fld id="{8D611F3A-53DE-4E73-A372-B7C8602DC65D}" type="slidenum">
              <a:rPr lang="en-US" altLang="zh-CN" smtClean="0"/>
              <a:pPr/>
              <a:t>24</a:t>
            </a:fld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AB2FEB9-C936-42D2-84AE-21F35343F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80925"/>
              </p:ext>
            </p:extLst>
          </p:nvPr>
        </p:nvGraphicFramePr>
        <p:xfrm>
          <a:off x="914400" y="1693190"/>
          <a:ext cx="6018733" cy="42045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895636179"/>
                    </a:ext>
                  </a:extLst>
                </a:gridCol>
                <a:gridCol w="3640838">
                  <a:extLst>
                    <a:ext uri="{9D8B030D-6E8A-4147-A177-3AD203B41FA5}">
                      <a16:colId xmlns:a16="http://schemas.microsoft.com/office/drawing/2014/main" val="1621819595"/>
                    </a:ext>
                  </a:extLst>
                </a:gridCol>
                <a:gridCol w="1615895">
                  <a:extLst>
                    <a:ext uri="{9D8B030D-6E8A-4147-A177-3AD203B41FA5}">
                      <a16:colId xmlns:a16="http://schemas.microsoft.com/office/drawing/2014/main" val="4112910736"/>
                    </a:ext>
                  </a:extLst>
                </a:gridCol>
              </a:tblGrid>
              <a:tr h="4216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400" dirty="0">
                          <a:effectLst/>
                        </a:rPr>
                        <a:t>序号</a:t>
                      </a:r>
                      <a:endParaRPr lang="zh-CN" alt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 dirty="0">
                          <a:effectLst/>
                        </a:rPr>
                        <a:t>主要内容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 dirty="0">
                          <a:effectLst/>
                        </a:rPr>
                        <a:t>学时分配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787547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>
                          <a:effectLst/>
                        </a:rPr>
                        <a:t>源语言定义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3908859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>
                          <a:effectLst/>
                        </a:rPr>
                        <a:t>词法分析器实现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4769132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>
                          <a:effectLst/>
                        </a:rPr>
                        <a:t>语法分析器实现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677612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 dirty="0">
                          <a:effectLst/>
                        </a:rPr>
                        <a:t>符号表管理与属性计算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6810948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 dirty="0">
                          <a:effectLst/>
                        </a:rPr>
                        <a:t>语义分析</a:t>
                      </a: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3734250"/>
                  </a:ext>
                </a:extLst>
              </a:tr>
              <a:tr h="4097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>
                          <a:effectLst/>
                        </a:rPr>
                        <a:t>中间代码生成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289621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>
                          <a:effectLst/>
                        </a:rPr>
                        <a:t>代码优化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9572057"/>
                  </a:ext>
                </a:extLst>
              </a:tr>
              <a:tr h="4216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sz="2400">
                          <a:effectLst/>
                        </a:rPr>
                        <a:t>目标代码生成</a:t>
                      </a:r>
                      <a:endParaRPr lang="zh-CN" sz="24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   4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9641559"/>
                  </a:ext>
                </a:extLst>
              </a:tr>
              <a:tr h="42165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合计</a:t>
                      </a:r>
                      <a:endParaRPr lang="zh-C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zh-CN" sz="24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altLang="zh-CN" sz="240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endParaRPr lang="zh-CN" sz="24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603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835A5C-40E5-4621-8013-59BEA04EE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25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01B40A-2047-4F16-A47A-232DAB83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057143" cy="33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3DED64-01EB-45C9-B874-7FB8F29C7BD5}"/>
              </a:ext>
            </a:extLst>
          </p:cNvPr>
          <p:cNvSpPr txBox="1"/>
          <p:nvPr/>
        </p:nvSpPr>
        <p:spPr>
          <a:xfrm>
            <a:off x="468923" y="4878349"/>
            <a:ext cx="7086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hlinkClick r:id="rId3"/>
              </a:rPr>
              <a:t>http://www.csc-he.com </a:t>
            </a:r>
          </a:p>
          <a:p>
            <a:pPr algn="l"/>
            <a:r>
              <a:rPr lang="en-US" altLang="zh-CN" sz="2000" dirty="0">
                <a:hlinkClick r:id="rId3"/>
              </a:rPr>
              <a:t>https://compiler.educg.net/</a:t>
            </a:r>
            <a:r>
              <a:rPr lang="en-US" altLang="zh-CN" sz="2000" dirty="0"/>
              <a:t>   </a:t>
            </a:r>
            <a:r>
              <a:rPr lang="zh-CN" altLang="en-US" sz="2000" dirty="0"/>
              <a:t>报名入口</a:t>
            </a:r>
            <a:endParaRPr lang="en-US" altLang="zh-CN" sz="2000" dirty="0"/>
          </a:p>
          <a:p>
            <a:pPr algn="l"/>
            <a:r>
              <a:rPr lang="en-US" altLang="zh-CN" sz="2000" dirty="0">
                <a:hlinkClick r:id="rId4"/>
              </a:rPr>
              <a:t>https://gitlab.eduxiji.net/nscscc/compiler2021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734484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E2F889-A4E0-472F-A24C-429231F6A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26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457120-5E15-4013-B4D7-58CE8DB8B9D2}"/>
              </a:ext>
            </a:extLst>
          </p:cNvPr>
          <p:cNvSpPr txBox="1"/>
          <p:nvPr/>
        </p:nvSpPr>
        <p:spPr>
          <a:xfrm>
            <a:off x="685800" y="1301825"/>
            <a:ext cx="6858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0000FF"/>
                </a:solidFill>
              </a:rPr>
              <a:t>第一阶段：报名</a:t>
            </a:r>
          </a:p>
          <a:p>
            <a:pPr algn="l"/>
            <a:r>
              <a:rPr lang="en-US" altLang="zh-CN" sz="2000" dirty="0"/>
              <a:t>2021</a:t>
            </a:r>
            <a:r>
              <a:rPr lang="zh-CN" altLang="en-US" sz="2000" dirty="0"/>
              <a:t>年 </a:t>
            </a:r>
            <a:r>
              <a:rPr lang="en-US" altLang="zh-CN" sz="2000" dirty="0"/>
              <a:t>3</a:t>
            </a:r>
            <a:r>
              <a:rPr lang="zh-CN" altLang="en-US" sz="2000" dirty="0"/>
              <a:t>月 </a:t>
            </a:r>
            <a:r>
              <a:rPr lang="en-US" altLang="zh-CN" sz="2000" dirty="0"/>
              <a:t>20 </a:t>
            </a:r>
            <a:r>
              <a:rPr lang="zh-CN" altLang="en-US" sz="2000" dirty="0"/>
              <a:t>日     赛事启动，开始线上报名</a:t>
            </a:r>
          </a:p>
          <a:p>
            <a:pPr algn="l"/>
            <a:r>
              <a:rPr lang="en-US" altLang="zh-CN" sz="2000" dirty="0"/>
              <a:t>2021</a:t>
            </a:r>
            <a:r>
              <a:rPr lang="zh-CN" altLang="en-US" sz="2000" dirty="0"/>
              <a:t>年 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10</a:t>
            </a:r>
            <a:r>
              <a:rPr lang="zh-CN" altLang="en-US" sz="2000" dirty="0"/>
              <a:t>日       报名截止</a:t>
            </a:r>
          </a:p>
          <a:p>
            <a:pPr algn="l"/>
            <a:r>
              <a:rPr lang="en-US" altLang="zh-CN" sz="2000" dirty="0"/>
              <a:t>2021</a:t>
            </a:r>
            <a:r>
              <a:rPr lang="zh-CN" altLang="en-US" sz="2000" dirty="0"/>
              <a:t>年 </a:t>
            </a:r>
            <a:r>
              <a:rPr lang="en-US" altLang="zh-CN" sz="2000" dirty="0"/>
              <a:t>5</a:t>
            </a:r>
            <a:r>
              <a:rPr lang="zh-CN" altLang="en-US" sz="2000" dirty="0"/>
              <a:t>月</a:t>
            </a:r>
            <a:r>
              <a:rPr lang="en-US" altLang="zh-CN" sz="2000" dirty="0"/>
              <a:t>15</a:t>
            </a:r>
            <a:r>
              <a:rPr lang="zh-CN" altLang="en-US" sz="2000" dirty="0"/>
              <a:t>日起   发放大赛指定实验平台</a:t>
            </a:r>
            <a:endParaRPr lang="en-US" altLang="zh-CN" sz="2000" dirty="0"/>
          </a:p>
          <a:p>
            <a:pPr algn="l"/>
            <a:endParaRPr lang="zh-CN" altLang="en-US" sz="2000" dirty="0"/>
          </a:p>
          <a:p>
            <a:pPr algn="l"/>
            <a:r>
              <a:rPr lang="zh-CN" altLang="en-US" sz="2000" dirty="0">
                <a:solidFill>
                  <a:srgbClr val="0000FF"/>
                </a:solidFill>
              </a:rPr>
              <a:t>第二阶段：初赛</a:t>
            </a:r>
          </a:p>
          <a:p>
            <a:pPr algn="l"/>
            <a:r>
              <a:rPr lang="zh-CN" altLang="en-US" sz="2000" dirty="0"/>
              <a:t>报名开始后</a:t>
            </a:r>
            <a:r>
              <a:rPr lang="en-US" altLang="zh-CN" sz="2000" dirty="0"/>
              <a:t>—2021</a:t>
            </a:r>
            <a:r>
              <a:rPr lang="zh-CN" altLang="en-US" sz="2000" dirty="0"/>
              <a:t>年</a:t>
            </a:r>
            <a:r>
              <a:rPr lang="en-US" altLang="zh-CN" sz="2000" dirty="0"/>
              <a:t>8</a:t>
            </a:r>
            <a:r>
              <a:rPr lang="zh-CN" altLang="en-US" sz="2000" dirty="0"/>
              <a:t>月</a:t>
            </a:r>
            <a:r>
              <a:rPr lang="en-US" altLang="zh-CN" sz="2000" dirty="0"/>
              <a:t>8</a:t>
            </a:r>
            <a:r>
              <a:rPr lang="zh-CN" altLang="en-US" sz="2000" dirty="0"/>
              <a:t>日  初赛线上作品提交</a:t>
            </a:r>
          </a:p>
          <a:p>
            <a:pPr algn="l"/>
            <a:r>
              <a:rPr lang="en-US" altLang="zh-CN" sz="2000" dirty="0"/>
              <a:t>2021</a:t>
            </a:r>
            <a:r>
              <a:rPr lang="zh-CN" altLang="en-US" sz="2000" dirty="0"/>
              <a:t>年</a:t>
            </a:r>
            <a:r>
              <a:rPr lang="en-US" altLang="zh-CN" sz="2000" dirty="0"/>
              <a:t>8</a:t>
            </a:r>
            <a:r>
              <a:rPr lang="zh-CN" altLang="en-US" sz="2000" dirty="0"/>
              <a:t>月</a:t>
            </a:r>
            <a:r>
              <a:rPr lang="en-US" altLang="zh-CN" sz="2000" dirty="0"/>
              <a:t>8</a:t>
            </a:r>
            <a:r>
              <a:rPr lang="zh-CN" altLang="en-US" sz="2000" dirty="0"/>
              <a:t>日</a:t>
            </a:r>
            <a:r>
              <a:rPr lang="en-US" altLang="zh-CN" sz="2000" dirty="0"/>
              <a:t>—8</a:t>
            </a:r>
            <a:r>
              <a:rPr lang="zh-CN" altLang="en-US" sz="2000" dirty="0"/>
              <a:t>月</a:t>
            </a:r>
            <a:r>
              <a:rPr lang="en-US" altLang="zh-CN" sz="2000" dirty="0"/>
              <a:t>10</a:t>
            </a:r>
            <a:r>
              <a:rPr lang="zh-CN" altLang="en-US" sz="2000" dirty="0"/>
              <a:t>日      初赛作品评审，公布入围全国总决赛的参赛队名单</a:t>
            </a:r>
          </a:p>
          <a:p>
            <a:pPr algn="l"/>
            <a:r>
              <a:rPr lang="zh-CN" altLang="en-US" sz="2000" dirty="0"/>
              <a:t>报名和初赛期间会安排相应的技术培训。</a:t>
            </a:r>
          </a:p>
          <a:p>
            <a:pPr algn="l"/>
            <a:endParaRPr lang="en-US" altLang="zh-CN" sz="2000" dirty="0">
              <a:solidFill>
                <a:srgbClr val="0000FF"/>
              </a:solidFill>
            </a:endParaRPr>
          </a:p>
          <a:p>
            <a:pPr algn="l"/>
            <a:r>
              <a:rPr lang="zh-CN" altLang="en-US" sz="2000" dirty="0">
                <a:solidFill>
                  <a:srgbClr val="0000FF"/>
                </a:solidFill>
              </a:rPr>
              <a:t>第三阶段：决赛</a:t>
            </a:r>
          </a:p>
          <a:p>
            <a:pPr algn="l"/>
            <a:r>
              <a:rPr lang="en-US" altLang="zh-CN" sz="2000" dirty="0"/>
              <a:t>2021 </a:t>
            </a:r>
            <a:r>
              <a:rPr lang="zh-CN" altLang="en-US" sz="2000" dirty="0"/>
              <a:t>年</a:t>
            </a:r>
            <a:r>
              <a:rPr lang="en-US" altLang="zh-CN" sz="2000" dirty="0"/>
              <a:t>8</a:t>
            </a:r>
            <a:r>
              <a:rPr lang="zh-CN" altLang="en-US" sz="2000" dirty="0"/>
              <a:t>月</a:t>
            </a:r>
            <a:r>
              <a:rPr lang="en-US" altLang="zh-CN" sz="2000" dirty="0"/>
              <a:t>16</a:t>
            </a:r>
            <a:r>
              <a:rPr lang="zh-CN" altLang="en-US" sz="2000" dirty="0"/>
              <a:t>日</a:t>
            </a:r>
            <a:r>
              <a:rPr lang="en-US" altLang="zh-CN" sz="2000" dirty="0"/>
              <a:t>—8</a:t>
            </a:r>
            <a:r>
              <a:rPr lang="zh-CN" altLang="en-US" sz="2000" dirty="0"/>
              <a:t>月</a:t>
            </a:r>
            <a:r>
              <a:rPr lang="en-US" altLang="zh-CN" sz="2000" dirty="0"/>
              <a:t>18</a:t>
            </a:r>
            <a:r>
              <a:rPr lang="zh-CN" altLang="en-US" sz="2000" dirty="0"/>
              <a:t>日 全国总决赛暨颁奖典礼</a:t>
            </a:r>
          </a:p>
        </p:txBody>
      </p:sp>
    </p:spTree>
    <p:extLst>
      <p:ext uri="{BB962C8B-B14F-4D97-AF65-F5344CB8AC3E}">
        <p14:creationId xmlns:p14="http://schemas.microsoft.com/office/powerpoint/2010/main" val="3998859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3D09EA-7472-414D-AFBE-BB01E9FD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27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098D8C-2C05-4396-A62B-303CA6DB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034"/>
            <a:ext cx="9144000" cy="52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E1950A-9E2B-4DF0-9404-37911087B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28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B243B9-94FC-4A5F-A04C-EBE2EE03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4" y="-15240"/>
            <a:ext cx="9144000" cy="24618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EE6FE5-8F21-4FDC-B35A-4DB2BD28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" y="2892472"/>
            <a:ext cx="9144000" cy="395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85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29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609975" y="2243078"/>
            <a:ext cx="1676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b="1" dirty="0">
                <a:latin typeface="Tahoma" pitchFamily="34" charset="0"/>
                <a:ea typeface="宋体" pitchFamily="2" charset="-122"/>
              </a:rPr>
              <a:t>重点讲解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90800" y="3005078"/>
            <a:ext cx="4648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2" action="ppaction://hlinksldjump"/>
              </a:rPr>
              <a:t>1.1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2" action="ppaction://hlinksldjump"/>
              </a:rPr>
              <a:t>　什么是编译程序 </a:t>
            </a:r>
            <a:endParaRPr kumimoji="1"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3" action="ppaction://hlinksldjump"/>
              </a:rPr>
              <a:t>1.2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3" action="ppaction://hlinksldjump"/>
              </a:rPr>
              <a:t>　编译过程和编译程序结构 </a:t>
            </a:r>
            <a:endParaRPr kumimoji="1"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4" action="ppaction://hlinksldjump"/>
              </a:rPr>
              <a:t>1.3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4" action="ppaction://hlinksldjump"/>
              </a:rPr>
              <a:t>　解释程序和一些软件工具 </a:t>
            </a:r>
            <a:endParaRPr kumimoji="1"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4" action="ppaction://hlinksldjump"/>
              </a:rPr>
              <a:t>1.4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hlinkClick r:id="rId4" action="ppaction://hlinksldjump"/>
              </a:rPr>
              <a:t>　编译技术的新发展</a:t>
            </a:r>
            <a:endParaRPr kumimoji="1"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52400" y="1295400"/>
            <a:ext cx="82677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/>
            <a:r>
              <a:rPr lang="zh-CN" altLang="en-US" sz="3600" dirty="0">
                <a:latin typeface="Times New Roman" pitchFamily="18" charset="0"/>
                <a:ea typeface="黑体" pitchFamily="2" charset="-122"/>
              </a:rPr>
              <a:t>第 </a:t>
            </a:r>
            <a:r>
              <a:rPr lang="en-US" altLang="zh-CN" sz="3600" dirty="0">
                <a:latin typeface="Times New Roman" pitchFamily="18" charset="0"/>
                <a:ea typeface="黑体" pitchFamily="2" charset="-122"/>
              </a:rPr>
              <a:t>1 </a:t>
            </a:r>
            <a:r>
              <a:rPr lang="zh-CN" altLang="en-US" sz="3600" dirty="0">
                <a:latin typeface="Times New Roman" pitchFamily="18" charset="0"/>
                <a:ea typeface="黑体" pitchFamily="2" charset="-122"/>
              </a:rPr>
              <a:t>章  引  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09671E-3278-4227-B188-0C6D2066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E93378-3553-4D03-A200-B7D7D5338BC4}"/>
              </a:ext>
            </a:extLst>
          </p:cNvPr>
          <p:cNvSpPr txBox="1"/>
          <p:nvPr/>
        </p:nvSpPr>
        <p:spPr>
          <a:xfrm>
            <a:off x="152400" y="327377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hlinkClick r:id="rId2"/>
              </a:rPr>
              <a:t>https://t.bilibili.com/395805107761858343?tab=2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A0E1E5-BEB8-4354-96AB-D0DB930AE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0137"/>
            <a:ext cx="9144000" cy="610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30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1.1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什么是编译程序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(compiler)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838200" y="3772618"/>
            <a:ext cx="1873250" cy="75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source program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3790950" y="3767856"/>
            <a:ext cx="1657350" cy="914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compiler</a:t>
            </a: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2640013" y="4034556"/>
            <a:ext cx="1008062" cy="360362"/>
          </a:xfrm>
          <a:prstGeom prst="notchedRightArrow">
            <a:avLst>
              <a:gd name="adj1" fmla="val 50000"/>
              <a:gd name="adj2" fmla="val 69934"/>
            </a:avLst>
          </a:prstGeom>
          <a:solidFill>
            <a:srgbClr val="FFFFFF"/>
          </a:solidFill>
          <a:ln w="9525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5664200" y="4034556"/>
            <a:ext cx="1008063" cy="360362"/>
          </a:xfrm>
          <a:prstGeom prst="notchedRightArrow">
            <a:avLst>
              <a:gd name="adj1" fmla="val 50000"/>
              <a:gd name="adj2" fmla="val 69934"/>
            </a:avLst>
          </a:prstGeom>
          <a:solidFill>
            <a:srgbClr val="FFFFFF"/>
          </a:solidFill>
          <a:ln w="9525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4510088" y="4826718"/>
            <a:ext cx="288925" cy="360363"/>
          </a:xfrm>
          <a:prstGeom prst="downArrow">
            <a:avLst>
              <a:gd name="adj1" fmla="val 50000"/>
              <a:gd name="adj2" fmla="val 31181"/>
            </a:avLst>
          </a:prstGeom>
          <a:solidFill>
            <a:srgbClr val="FFFFFF"/>
          </a:solidFill>
          <a:ln w="9525" algn="ctr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2855913" y="5214068"/>
            <a:ext cx="381635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feedback messages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599238" y="3767856"/>
            <a:ext cx="1873250" cy="75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target program</a:t>
            </a:r>
          </a:p>
        </p:txBody>
      </p:sp>
      <p:sp>
        <p:nvSpPr>
          <p:cNvPr id="12" name="矩形 11"/>
          <p:cNvSpPr/>
          <p:nvPr/>
        </p:nvSpPr>
        <p:spPr>
          <a:xfrm>
            <a:off x="609600" y="2738735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/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目的：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 使得程序员不必考虑机器的细节，独立于机器。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39750" y="990600"/>
            <a:ext cx="777716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编译程序是现代计算机系统的基本组成部分。</a:t>
            </a:r>
          </a:p>
          <a:p>
            <a:pPr algn="l" eaLnBrk="1" hangingPunct="1"/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从</a:t>
            </a: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功能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上看，一个编译程序就是一个语言翻译程序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它把一种语言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称作源语言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书写的程序翻译成另一种语言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称作目标语言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的</a:t>
            </a:r>
            <a:r>
              <a:rPr lang="zh-CN" altLang="en-US" sz="24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等价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的程序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35D41C-B5C6-4E7E-99E5-EA6F2E020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31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559D0B-FE50-48D2-97E0-03D32CA10664}"/>
              </a:ext>
            </a:extLst>
          </p:cNvPr>
          <p:cNvSpPr txBox="1"/>
          <p:nvPr/>
        </p:nvSpPr>
        <p:spPr>
          <a:xfrm>
            <a:off x="252046" y="1002320"/>
            <a:ext cx="45485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BA 09 01 B4 09 CD 21 CD 20 48 65 6C </a:t>
            </a:r>
            <a:r>
              <a:rPr lang="en-US" altLang="zh-CN" dirty="0" err="1"/>
              <a:t>6C</a:t>
            </a:r>
            <a:endParaRPr lang="en-US" altLang="zh-CN" dirty="0"/>
          </a:p>
          <a:p>
            <a:pPr algn="l"/>
            <a:r>
              <a:rPr lang="en-US" altLang="zh-CN" dirty="0"/>
              <a:t>6F 20 57 6F 72 6C 64 21 0D 0A 24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B957-5879-4E72-8450-C42615D056FB}"/>
              </a:ext>
            </a:extLst>
          </p:cNvPr>
          <p:cNvSpPr txBox="1"/>
          <p:nvPr/>
        </p:nvSpPr>
        <p:spPr>
          <a:xfrm>
            <a:off x="5105400" y="960183"/>
            <a:ext cx="3810000" cy="5078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DATA  SEGMENT </a:t>
            </a:r>
          </a:p>
          <a:p>
            <a:pPr algn="l"/>
            <a:r>
              <a:rPr lang="en-US" altLang="zh-CN" dirty="0"/>
              <a:t>MSG   DB   "Hello World!"</a:t>
            </a:r>
          </a:p>
          <a:p>
            <a:pPr algn="l"/>
            <a:r>
              <a:rPr lang="en-US" altLang="zh-CN" dirty="0"/>
              <a:t>           DB   0DH,0AH</a:t>
            </a:r>
          </a:p>
          <a:p>
            <a:pPr algn="l"/>
            <a:r>
              <a:rPr lang="en-US" altLang="zh-CN" dirty="0"/>
              <a:t>           DB   "$"</a:t>
            </a:r>
          </a:p>
          <a:p>
            <a:pPr algn="l"/>
            <a:r>
              <a:rPr lang="en-US" altLang="zh-CN" dirty="0"/>
              <a:t>DATA  ENDS 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CODE  SEGMENT </a:t>
            </a:r>
          </a:p>
          <a:p>
            <a:pPr algn="l"/>
            <a:r>
              <a:rPr lang="en-US" altLang="zh-CN" dirty="0"/>
              <a:t>      ASSUME   CS:CODE,DS:DATA </a:t>
            </a:r>
          </a:p>
          <a:p>
            <a:pPr algn="l"/>
            <a:r>
              <a:rPr lang="en-US" altLang="zh-CN" dirty="0"/>
              <a:t>START: </a:t>
            </a:r>
          </a:p>
          <a:p>
            <a:pPr algn="l"/>
            <a:r>
              <a:rPr lang="en-US" altLang="zh-CN" dirty="0"/>
              <a:t>      MOV   AX,SEG DATA</a:t>
            </a:r>
          </a:p>
          <a:p>
            <a:pPr algn="l"/>
            <a:r>
              <a:rPr lang="en-US" altLang="zh-CN" dirty="0"/>
              <a:t>      MOV   DS,AX       </a:t>
            </a:r>
          </a:p>
          <a:p>
            <a:pPr algn="l"/>
            <a:r>
              <a:rPr lang="en-US" altLang="zh-CN" dirty="0"/>
              <a:t>      MOV   </a:t>
            </a:r>
            <a:r>
              <a:rPr lang="en-US" altLang="zh-CN" dirty="0" err="1"/>
              <a:t>DX,offset</a:t>
            </a:r>
            <a:r>
              <a:rPr lang="en-US" altLang="zh-CN" dirty="0"/>
              <a:t> Msg</a:t>
            </a:r>
          </a:p>
          <a:p>
            <a:pPr algn="l"/>
            <a:r>
              <a:rPr lang="en-US" altLang="zh-CN" dirty="0"/>
              <a:t>      MOV   AH,09H   </a:t>
            </a:r>
          </a:p>
          <a:p>
            <a:pPr algn="l"/>
            <a:r>
              <a:rPr lang="en-US" altLang="zh-CN" dirty="0"/>
              <a:t>      INT 21H</a:t>
            </a:r>
          </a:p>
          <a:p>
            <a:pPr algn="l"/>
            <a:r>
              <a:rPr lang="en-US" altLang="zh-CN" dirty="0"/>
              <a:t>      MOV AX,4C00H</a:t>
            </a:r>
          </a:p>
          <a:p>
            <a:pPr algn="l"/>
            <a:r>
              <a:rPr lang="en-US" altLang="zh-CN" dirty="0"/>
              <a:t>      INT 21H</a:t>
            </a:r>
          </a:p>
          <a:p>
            <a:pPr algn="l"/>
            <a:r>
              <a:rPr lang="en-US" altLang="zh-CN" dirty="0"/>
              <a:t>CODE  ENDS </a:t>
            </a:r>
          </a:p>
          <a:p>
            <a:pPr algn="l"/>
            <a:r>
              <a:rPr lang="en-US" altLang="zh-CN" dirty="0"/>
              <a:t>      END START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782296-5978-4A45-8A66-02B1357CDAB1}"/>
              </a:ext>
            </a:extLst>
          </p:cNvPr>
          <p:cNvSpPr txBox="1"/>
          <p:nvPr/>
        </p:nvSpPr>
        <p:spPr>
          <a:xfrm>
            <a:off x="252046" y="1837112"/>
            <a:ext cx="454855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#include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stdio.h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"Hello World!\n"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392D2EC-FDAC-44BC-B91B-DFF90202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51361"/>
            <a:ext cx="457200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HelloWorld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main(String[] args)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System.out.println(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"Hello,world!"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AF13DF-7D8C-40DD-8501-A8E5237627E0}"/>
              </a:ext>
            </a:extLst>
          </p:cNvPr>
          <p:cNvSpPr txBox="1"/>
          <p:nvPr/>
        </p:nvSpPr>
        <p:spPr>
          <a:xfrm>
            <a:off x="193432" y="4810671"/>
            <a:ext cx="460716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2060"/>
                </a:solidFill>
              </a:rPr>
              <a:t>program</a:t>
            </a:r>
            <a:r>
              <a:rPr lang="en-US" altLang="zh-CN" dirty="0"/>
              <a:t> HelloWorld;</a:t>
            </a: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begin</a:t>
            </a:r>
          </a:p>
          <a:p>
            <a:pPr algn="l"/>
            <a:r>
              <a:rPr lang="en-US" altLang="zh-CN" dirty="0"/>
              <a:t>    </a:t>
            </a:r>
            <a:r>
              <a:rPr lang="en-US" altLang="zh-CN" dirty="0" err="1"/>
              <a:t>writeln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00FF"/>
                </a:solidFill>
              </a:rPr>
              <a:t>'</a:t>
            </a:r>
            <a:r>
              <a:rPr lang="en-US" altLang="zh-CN" dirty="0" err="1">
                <a:solidFill>
                  <a:srgbClr val="0000FF"/>
                </a:solidFill>
              </a:rPr>
              <a:t>Hello,world</a:t>
            </a:r>
            <a:r>
              <a:rPr lang="en-US" altLang="zh-CN" dirty="0">
                <a:solidFill>
                  <a:srgbClr val="0000FF"/>
                </a:solidFill>
              </a:rPr>
              <a:t>!'</a:t>
            </a:r>
            <a:r>
              <a:rPr lang="en-US" altLang="zh-CN" dirty="0"/>
              <a:t>);</a:t>
            </a:r>
          </a:p>
          <a:p>
            <a:pPr algn="l"/>
            <a:r>
              <a:rPr lang="en-US" altLang="zh-CN" dirty="0">
                <a:solidFill>
                  <a:srgbClr val="002060"/>
                </a:solidFill>
              </a:rPr>
              <a:t>end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647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234B4A-28A8-4701-B999-4C81925B81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32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34982F1D-9D02-40EF-A0FD-799F91DA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8203174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6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33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1.1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什么是编译程序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(compiler)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1020763" y="2171700"/>
            <a:ext cx="12239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源程序</a:t>
            </a:r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749550" y="1703388"/>
            <a:ext cx="4318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4117975" y="2160588"/>
            <a:ext cx="251936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机器语言目标程序</a:t>
            </a: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7142163" y="2135188"/>
            <a:ext cx="719137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结果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621213" y="2808288"/>
            <a:ext cx="1512887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运行系统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>
            <a:off x="2244725" y="23510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3181350" y="23510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Line 28"/>
          <p:cNvSpPr>
            <a:spLocks noChangeShapeType="1"/>
          </p:cNvSpPr>
          <p:nvPr/>
        </p:nvSpPr>
        <p:spPr bwMode="auto">
          <a:xfrm>
            <a:off x="6637338" y="23510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4621213" y="1487488"/>
            <a:ext cx="1512887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初始数据</a:t>
            </a:r>
          </a:p>
        </p:txBody>
      </p:sp>
      <p:sp>
        <p:nvSpPr>
          <p:cNvPr id="21" name="Line 30"/>
          <p:cNvSpPr>
            <a:spLocks noChangeShapeType="1"/>
          </p:cNvSpPr>
          <p:nvPr/>
        </p:nvSpPr>
        <p:spPr bwMode="auto">
          <a:xfrm>
            <a:off x="5341938" y="19192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 flipH="1" flipV="1">
            <a:off x="5341938" y="25669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3" name="Text Box 33"/>
          <p:cNvSpPr txBox="1">
            <a:spLocks noChangeArrowheads="1"/>
          </p:cNvSpPr>
          <p:nvPr/>
        </p:nvSpPr>
        <p:spPr bwMode="auto">
          <a:xfrm>
            <a:off x="228600" y="5053013"/>
            <a:ext cx="100806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源程序</a:t>
            </a:r>
          </a:p>
        </p:txBody>
      </p:sp>
      <p:sp>
        <p:nvSpPr>
          <p:cNvPr id="24" name="Text Box 34"/>
          <p:cNvSpPr txBox="1">
            <a:spLocks noChangeArrowheads="1"/>
          </p:cNvSpPr>
          <p:nvPr/>
        </p:nvSpPr>
        <p:spPr bwMode="auto">
          <a:xfrm>
            <a:off x="1597025" y="4559300"/>
            <a:ext cx="4318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编译程序</a:t>
            </a: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4910138" y="5041900"/>
            <a:ext cx="2519362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机器语言目标程序</a:t>
            </a:r>
          </a:p>
        </p:txBody>
      </p:sp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7934325" y="5016500"/>
            <a:ext cx="71913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结果</a:t>
            </a:r>
          </a:p>
        </p:txBody>
      </p: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5413375" y="5689600"/>
            <a:ext cx="151288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运行系统</a:t>
            </a:r>
          </a:p>
        </p:txBody>
      </p:sp>
      <p:sp>
        <p:nvSpPr>
          <p:cNvPr id="28" name="Line 38"/>
          <p:cNvSpPr>
            <a:spLocks noChangeShapeType="1"/>
          </p:cNvSpPr>
          <p:nvPr/>
        </p:nvSpPr>
        <p:spPr bwMode="auto">
          <a:xfrm>
            <a:off x="1236663" y="5232400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9" name="Line 39"/>
          <p:cNvSpPr>
            <a:spLocks noChangeShapeType="1"/>
          </p:cNvSpPr>
          <p:nvPr/>
        </p:nvSpPr>
        <p:spPr bwMode="auto">
          <a:xfrm>
            <a:off x="2028825" y="52324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>
            <a:off x="7429500" y="523240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5413375" y="4368800"/>
            <a:ext cx="151288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初始数据</a:t>
            </a:r>
          </a:p>
        </p:txBody>
      </p:sp>
      <p:sp>
        <p:nvSpPr>
          <p:cNvPr id="32" name="Line 42"/>
          <p:cNvSpPr>
            <a:spLocks noChangeShapeType="1"/>
          </p:cNvSpPr>
          <p:nvPr/>
        </p:nvSpPr>
        <p:spPr bwMode="auto">
          <a:xfrm>
            <a:off x="6134100" y="48006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" name="Line 43"/>
          <p:cNvSpPr>
            <a:spLocks noChangeShapeType="1"/>
          </p:cNvSpPr>
          <p:nvPr/>
        </p:nvSpPr>
        <p:spPr bwMode="auto">
          <a:xfrm flipH="1" flipV="1">
            <a:off x="6134100" y="54483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4" name="Text Box 44"/>
          <p:cNvSpPr txBox="1">
            <a:spLocks noChangeArrowheads="1"/>
          </p:cNvSpPr>
          <p:nvPr/>
        </p:nvSpPr>
        <p:spPr bwMode="auto">
          <a:xfrm>
            <a:off x="2460625" y="4879975"/>
            <a:ext cx="1223963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汇编语言目标程序</a:t>
            </a:r>
          </a:p>
        </p:txBody>
      </p:sp>
      <p:sp>
        <p:nvSpPr>
          <p:cNvPr id="35" name="Text Box 45"/>
          <p:cNvSpPr txBox="1">
            <a:spLocks noChangeArrowheads="1"/>
          </p:cNvSpPr>
          <p:nvPr/>
        </p:nvSpPr>
        <p:spPr bwMode="auto">
          <a:xfrm>
            <a:off x="4116388" y="4559300"/>
            <a:ext cx="4318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+mn-ea"/>
                <a:ea typeface="+mn-ea"/>
                <a:cs typeface="Times New Roman" pitchFamily="18" charset="0"/>
              </a:rPr>
              <a:t>汇编程序</a:t>
            </a:r>
          </a:p>
        </p:txBody>
      </p:sp>
      <p:sp>
        <p:nvSpPr>
          <p:cNvPr id="36" name="Line 46"/>
          <p:cNvSpPr>
            <a:spLocks noChangeShapeType="1"/>
          </p:cNvSpPr>
          <p:nvPr/>
        </p:nvSpPr>
        <p:spPr bwMode="auto">
          <a:xfrm>
            <a:off x="3684588" y="52324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7" name="Line 47"/>
          <p:cNvSpPr>
            <a:spLocks noChangeShapeType="1"/>
          </p:cNvSpPr>
          <p:nvPr/>
        </p:nvSpPr>
        <p:spPr bwMode="auto">
          <a:xfrm>
            <a:off x="4548188" y="5232400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8" name="Text Box 48"/>
          <p:cNvSpPr txBox="1">
            <a:spLocks noChangeArrowheads="1"/>
          </p:cNvSpPr>
          <p:nvPr/>
        </p:nvSpPr>
        <p:spPr bwMode="auto">
          <a:xfrm>
            <a:off x="300038" y="954088"/>
            <a:ext cx="83105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源程序的编译和运行阶段</a:t>
            </a: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编译的目标代码为机器语言</a:t>
            </a: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):</a:t>
            </a:r>
          </a:p>
        </p:txBody>
      </p:sp>
      <p:sp>
        <p:nvSpPr>
          <p:cNvPr id="39" name="Text Box 50"/>
          <p:cNvSpPr txBox="1">
            <a:spLocks noChangeArrowheads="1"/>
          </p:cNvSpPr>
          <p:nvPr/>
        </p:nvSpPr>
        <p:spPr bwMode="auto">
          <a:xfrm>
            <a:off x="228600" y="3611563"/>
            <a:ext cx="838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源程序的编译、汇编和运行阶段（目标代码为汇编）</a:t>
            </a:r>
            <a:r>
              <a:rPr lang="en-US" altLang="zh-CN" sz="2400" b="1" dirty="0">
                <a:latin typeface="+mn-ea"/>
                <a:ea typeface="+mn-ea"/>
                <a:cs typeface="Times New Roman" pitchFamily="18" charset="0"/>
              </a:rPr>
              <a:t>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34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1.1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什么是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编译程序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(compiler)</a:t>
            </a: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>
          <a:xfrm>
            <a:off x="395288" y="838200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Times New Roman" pitchFamily="18" charset="0"/>
              </a:rPr>
              <a:t>	</a:t>
            </a: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685800" y="1752600"/>
            <a:ext cx="18288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预处理器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635250" y="2670174"/>
            <a:ext cx="1752600" cy="5302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4495800" y="3581400"/>
            <a:ext cx="17526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汇编程序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6719888" y="4648200"/>
            <a:ext cx="1882775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装配连接编辑</a:t>
            </a: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1614488" y="1295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395288" y="914400"/>
            <a:ext cx="2435225" cy="358775"/>
          </a:xfrm>
          <a:prstGeom prst="rect">
            <a:avLst/>
          </a:prstGeom>
          <a:solidFill>
            <a:schemeClr val="bg1"/>
          </a:solidFill>
          <a:ln w="3175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需要处理的源程序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914400" y="2670175"/>
            <a:ext cx="1524000" cy="4572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     </a:t>
            </a:r>
            <a:r>
              <a:rPr lang="zh-CN" altLang="en-US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源程序</a:t>
            </a:r>
            <a:r>
              <a:rPr lang="zh-CN" altLang="en-US" b="1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      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2139950" y="3581400"/>
            <a:ext cx="1981200" cy="4572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目标汇编程序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 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57600" y="4572000"/>
            <a:ext cx="2743200" cy="5334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可再装配的机器代码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6553200" y="5581650"/>
            <a:ext cx="2133600" cy="457200"/>
          </a:xfrm>
          <a:prstGeom prst="rect">
            <a:avLst/>
          </a:prstGeom>
          <a:solidFill>
            <a:schemeClr val="bg1"/>
          </a:solidFill>
          <a:ln w="63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绝对机器码</a:t>
            </a:r>
            <a:endParaRPr lang="zh-CN" altLang="en-US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1600200" y="22098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3244850" y="3200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3" name="Line 15"/>
          <p:cNvSpPr>
            <a:spLocks noChangeShapeType="1"/>
          </p:cNvSpPr>
          <p:nvPr/>
        </p:nvSpPr>
        <p:spPr bwMode="auto">
          <a:xfrm>
            <a:off x="7621588" y="520065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>
            <a:off x="2178050" y="28956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Line 17"/>
          <p:cNvSpPr>
            <a:spLocks noChangeShapeType="1"/>
          </p:cNvSpPr>
          <p:nvPr/>
        </p:nvSpPr>
        <p:spPr bwMode="auto">
          <a:xfrm>
            <a:off x="3962400" y="383857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6" name="Line 18"/>
          <p:cNvSpPr>
            <a:spLocks noChangeShapeType="1"/>
          </p:cNvSpPr>
          <p:nvPr/>
        </p:nvSpPr>
        <p:spPr bwMode="auto">
          <a:xfrm>
            <a:off x="6186488" y="48768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7" name="AutoShape 19"/>
          <p:cNvSpPr>
            <a:spLocks noChangeArrowheads="1"/>
          </p:cNvSpPr>
          <p:nvPr/>
        </p:nvSpPr>
        <p:spPr bwMode="auto">
          <a:xfrm>
            <a:off x="7077075" y="2755900"/>
            <a:ext cx="1152525" cy="1296988"/>
          </a:xfrm>
          <a:prstGeom prst="flowChartMagneticDisk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sz="16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可再装配的</a:t>
            </a:r>
          </a:p>
          <a:p>
            <a:pPr algn="ctr" eaLnBrk="1" hangingPunct="1"/>
            <a:r>
              <a:rPr lang="zh-CN" altLang="en-US" sz="16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目标文件库</a:t>
            </a:r>
          </a:p>
        </p:txBody>
      </p:sp>
      <p:sp>
        <p:nvSpPr>
          <p:cNvPr id="58" name="Line 20"/>
          <p:cNvSpPr>
            <a:spLocks noChangeShapeType="1"/>
          </p:cNvSpPr>
          <p:nvPr/>
        </p:nvSpPr>
        <p:spPr bwMode="auto">
          <a:xfrm>
            <a:off x="7634288" y="41148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9" name="Rectangle 22"/>
          <p:cNvSpPr>
            <a:spLocks noChangeArrowheads="1"/>
          </p:cNvSpPr>
          <p:nvPr/>
        </p:nvSpPr>
        <p:spPr bwMode="auto">
          <a:xfrm>
            <a:off x="5105400" y="1066800"/>
            <a:ext cx="3276600" cy="914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sz="28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高级语言程序处理过程</a:t>
            </a:r>
          </a:p>
        </p:txBody>
      </p:sp>
      <p:sp>
        <p:nvSpPr>
          <p:cNvPr id="61" name="Line 20"/>
          <p:cNvSpPr>
            <a:spLocks noChangeShapeType="1"/>
          </p:cNvSpPr>
          <p:nvPr/>
        </p:nvSpPr>
        <p:spPr bwMode="auto">
          <a:xfrm>
            <a:off x="5410200" y="41910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b="1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30" name="Group 2"/>
          <p:cNvGrpSpPr>
            <a:grpSpLocks/>
          </p:cNvGrpSpPr>
          <p:nvPr/>
        </p:nvGrpSpPr>
        <p:grpSpPr bwMode="auto">
          <a:xfrm>
            <a:off x="990600" y="1666876"/>
            <a:ext cx="7620000" cy="3586162"/>
            <a:chOff x="-2" y="-2"/>
            <a:chExt cx="2333" cy="2692"/>
          </a:xfrm>
        </p:grpSpPr>
        <p:grpSp>
          <p:nvGrpSpPr>
            <p:cNvPr id="124931" name="Group 3"/>
            <p:cNvGrpSpPr>
              <a:grpSpLocks/>
            </p:cNvGrpSpPr>
            <p:nvPr/>
          </p:nvGrpSpPr>
          <p:grpSpPr bwMode="auto">
            <a:xfrm>
              <a:off x="0" y="0"/>
              <a:ext cx="2329" cy="2688"/>
              <a:chOff x="0" y="0"/>
              <a:chExt cx="2329" cy="2688"/>
            </a:xfrm>
          </p:grpSpPr>
          <p:grpSp>
            <p:nvGrpSpPr>
              <p:cNvPr id="124932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1171" cy="384"/>
                <a:chOff x="0" y="0"/>
                <a:chExt cx="1171" cy="384"/>
              </a:xfrm>
            </p:grpSpPr>
            <p:sp>
              <p:nvSpPr>
                <p:cNvPr id="124933" name="Rectangle 5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计算机语言编译阶段</a:t>
                  </a:r>
                  <a:endParaRPr kumimoji="1" lang="zh-CN" altLang="en-US" sz="2400"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24934" name="Rectangle 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35" name="Group 7"/>
              <p:cNvGrpSpPr>
                <a:grpSpLocks/>
              </p:cNvGrpSpPr>
              <p:nvPr/>
            </p:nvGrpSpPr>
            <p:grpSpPr bwMode="auto">
              <a:xfrm>
                <a:off x="1171" y="0"/>
                <a:ext cx="1158" cy="384"/>
                <a:chOff x="1171" y="0"/>
                <a:chExt cx="1158" cy="384"/>
              </a:xfrm>
            </p:grpSpPr>
            <p:sp>
              <p:nvSpPr>
                <p:cNvPr id="124936" name="Rectangle 8"/>
                <p:cNvSpPr>
                  <a:spLocks noChangeArrowheads="1"/>
                </p:cNvSpPr>
                <p:nvPr/>
              </p:nvSpPr>
              <p:spPr bwMode="auto">
                <a:xfrm>
                  <a:off x="1214" y="0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1" hangingPunct="1"/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自然语言翻译阶段</a:t>
                  </a:r>
                  <a:endParaRPr kumimoji="1" lang="zh-CN" altLang="en-US" sz="2000"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24937" name="Rectangle 9"/>
                <p:cNvSpPr>
                  <a:spLocks noChangeArrowheads="1"/>
                </p:cNvSpPr>
                <p:nvPr/>
              </p:nvSpPr>
              <p:spPr bwMode="auto">
                <a:xfrm>
                  <a:off x="1171" y="0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38" name="Group 10"/>
              <p:cNvGrpSpPr>
                <a:grpSpLocks/>
              </p:cNvGrpSpPr>
              <p:nvPr/>
            </p:nvGrpSpPr>
            <p:grpSpPr bwMode="auto">
              <a:xfrm>
                <a:off x="0" y="384"/>
                <a:ext cx="1171" cy="384"/>
                <a:chOff x="0" y="384"/>
                <a:chExt cx="1171" cy="384"/>
              </a:xfrm>
            </p:grpSpPr>
            <p:sp>
              <p:nvSpPr>
                <p:cNvPr id="124939" name="Rectangle 11"/>
                <p:cNvSpPr>
                  <a:spLocks noChangeArrowheads="1"/>
                </p:cNvSpPr>
                <p:nvPr/>
              </p:nvSpPr>
              <p:spPr bwMode="auto">
                <a:xfrm>
                  <a:off x="43" y="384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1.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词法分析</a:t>
                  </a:r>
                </a:p>
                <a:p>
                  <a:pPr algn="just"/>
                  <a:endParaRPr kumimoji="1" lang="en-US" altLang="zh-CN" sz="2000" b="1"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24940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41" name="Group 13"/>
              <p:cNvGrpSpPr>
                <a:grpSpLocks/>
              </p:cNvGrpSpPr>
              <p:nvPr/>
            </p:nvGrpSpPr>
            <p:grpSpPr bwMode="auto">
              <a:xfrm>
                <a:off x="1171" y="384"/>
                <a:ext cx="1158" cy="384"/>
                <a:chOff x="1171" y="384"/>
                <a:chExt cx="1158" cy="384"/>
              </a:xfrm>
            </p:grpSpPr>
            <p:sp>
              <p:nvSpPr>
                <p:cNvPr id="124942" name="Rectangle 14"/>
                <p:cNvSpPr>
                  <a:spLocks noChangeArrowheads="1"/>
                </p:cNvSpPr>
                <p:nvPr/>
              </p:nvSpPr>
              <p:spPr bwMode="auto">
                <a:xfrm>
                  <a:off x="1214" y="384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 dirty="0">
                      <a:latin typeface="Times New Roman" pitchFamily="18" charset="0"/>
                      <a:ea typeface="宋体" pitchFamily="2" charset="-122"/>
                    </a:rPr>
                    <a:t>1. </a:t>
                  </a:r>
                  <a:r>
                    <a:rPr kumimoji="1" lang="zh-CN" altLang="en-US" sz="2000" b="1" dirty="0">
                      <a:latin typeface="Times New Roman" pitchFamily="18" charset="0"/>
                      <a:ea typeface="宋体" pitchFamily="2" charset="-122"/>
                    </a:rPr>
                    <a:t>词汇学习</a:t>
                  </a:r>
                </a:p>
              </p:txBody>
            </p:sp>
            <p:sp>
              <p:nvSpPr>
                <p:cNvPr id="124943" name="Rectangle 15"/>
                <p:cNvSpPr>
                  <a:spLocks noChangeArrowheads="1"/>
                </p:cNvSpPr>
                <p:nvPr/>
              </p:nvSpPr>
              <p:spPr bwMode="auto">
                <a:xfrm>
                  <a:off x="1171" y="384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44" name="Group 16"/>
              <p:cNvGrpSpPr>
                <a:grpSpLocks/>
              </p:cNvGrpSpPr>
              <p:nvPr/>
            </p:nvGrpSpPr>
            <p:grpSpPr bwMode="auto">
              <a:xfrm>
                <a:off x="0" y="768"/>
                <a:ext cx="1171" cy="384"/>
                <a:chOff x="0" y="768"/>
                <a:chExt cx="1171" cy="384"/>
              </a:xfrm>
            </p:grpSpPr>
            <p:sp>
              <p:nvSpPr>
                <p:cNvPr id="124945" name="Rectangle 17"/>
                <p:cNvSpPr>
                  <a:spLocks noChangeArrowheads="1"/>
                </p:cNvSpPr>
                <p:nvPr/>
              </p:nvSpPr>
              <p:spPr bwMode="auto">
                <a:xfrm>
                  <a:off x="43" y="768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2.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语法分析</a:t>
                  </a:r>
                </a:p>
              </p:txBody>
            </p:sp>
            <p:sp>
              <p:nvSpPr>
                <p:cNvPr id="124946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47" name="Group 19"/>
              <p:cNvGrpSpPr>
                <a:grpSpLocks/>
              </p:cNvGrpSpPr>
              <p:nvPr/>
            </p:nvGrpSpPr>
            <p:grpSpPr bwMode="auto">
              <a:xfrm>
                <a:off x="1171" y="768"/>
                <a:ext cx="1158" cy="384"/>
                <a:chOff x="1171" y="768"/>
                <a:chExt cx="1158" cy="384"/>
              </a:xfrm>
            </p:grpSpPr>
            <p:sp>
              <p:nvSpPr>
                <p:cNvPr id="124948" name="Rectangle 20"/>
                <p:cNvSpPr>
                  <a:spLocks noChangeArrowheads="1"/>
                </p:cNvSpPr>
                <p:nvPr/>
              </p:nvSpPr>
              <p:spPr bwMode="auto">
                <a:xfrm>
                  <a:off x="1214" y="768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 dirty="0">
                      <a:latin typeface="Times New Roman" pitchFamily="18" charset="0"/>
                      <a:ea typeface="宋体" pitchFamily="2" charset="-122"/>
                    </a:rPr>
                    <a:t>2. </a:t>
                  </a:r>
                  <a:r>
                    <a:rPr kumimoji="1" lang="zh-CN" altLang="en-US" sz="2000" b="1" dirty="0">
                      <a:latin typeface="Times New Roman" pitchFamily="18" charset="0"/>
                      <a:ea typeface="宋体" pitchFamily="2" charset="-122"/>
                    </a:rPr>
                    <a:t>句子结构分析</a:t>
                  </a:r>
                </a:p>
              </p:txBody>
            </p:sp>
            <p:sp>
              <p:nvSpPr>
                <p:cNvPr id="124949" name="Rectangle 21"/>
                <p:cNvSpPr>
                  <a:spLocks noChangeArrowheads="1"/>
                </p:cNvSpPr>
                <p:nvPr/>
              </p:nvSpPr>
              <p:spPr bwMode="auto">
                <a:xfrm>
                  <a:off x="1171" y="768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50" name="Group 22"/>
              <p:cNvGrpSpPr>
                <a:grpSpLocks/>
              </p:cNvGrpSpPr>
              <p:nvPr/>
            </p:nvGrpSpPr>
            <p:grpSpPr bwMode="auto">
              <a:xfrm>
                <a:off x="0" y="1152"/>
                <a:ext cx="1171" cy="384"/>
                <a:chOff x="0" y="1152"/>
                <a:chExt cx="1171" cy="384"/>
              </a:xfrm>
            </p:grpSpPr>
            <p:sp>
              <p:nvSpPr>
                <p:cNvPr id="124951" name="Rectangle 23"/>
                <p:cNvSpPr>
                  <a:spLocks noChangeArrowheads="1"/>
                </p:cNvSpPr>
                <p:nvPr/>
              </p:nvSpPr>
              <p:spPr bwMode="auto">
                <a:xfrm>
                  <a:off x="43" y="1152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3.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语义分析</a:t>
                  </a:r>
                </a:p>
                <a:p>
                  <a:pPr algn="just"/>
                  <a:endParaRPr kumimoji="1" lang="en-US" altLang="zh-CN" sz="2000" b="1"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124952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53" name="Group 25"/>
              <p:cNvGrpSpPr>
                <a:grpSpLocks/>
              </p:cNvGrpSpPr>
              <p:nvPr/>
            </p:nvGrpSpPr>
            <p:grpSpPr bwMode="auto">
              <a:xfrm>
                <a:off x="1171" y="1152"/>
                <a:ext cx="1158" cy="384"/>
                <a:chOff x="1171" y="1152"/>
                <a:chExt cx="1158" cy="384"/>
              </a:xfrm>
            </p:grpSpPr>
            <p:sp>
              <p:nvSpPr>
                <p:cNvPr id="124954" name="Rectangle 26"/>
                <p:cNvSpPr>
                  <a:spLocks noChangeArrowheads="1"/>
                </p:cNvSpPr>
                <p:nvPr/>
              </p:nvSpPr>
              <p:spPr bwMode="auto">
                <a:xfrm>
                  <a:off x="1214" y="1152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3.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句义分析</a:t>
                  </a:r>
                </a:p>
              </p:txBody>
            </p:sp>
            <p:sp>
              <p:nvSpPr>
                <p:cNvPr id="124955" name="Rectangle 27"/>
                <p:cNvSpPr>
                  <a:spLocks noChangeArrowheads="1"/>
                </p:cNvSpPr>
                <p:nvPr/>
              </p:nvSpPr>
              <p:spPr bwMode="auto">
                <a:xfrm>
                  <a:off x="1171" y="1152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56" name="Group 28"/>
              <p:cNvGrpSpPr>
                <a:grpSpLocks/>
              </p:cNvGrpSpPr>
              <p:nvPr/>
            </p:nvGrpSpPr>
            <p:grpSpPr bwMode="auto">
              <a:xfrm>
                <a:off x="0" y="1536"/>
                <a:ext cx="1171" cy="384"/>
                <a:chOff x="0" y="1536"/>
                <a:chExt cx="1171" cy="384"/>
              </a:xfrm>
            </p:grpSpPr>
            <p:sp>
              <p:nvSpPr>
                <p:cNvPr id="124957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536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4.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中间代码生成</a:t>
                  </a:r>
                </a:p>
              </p:txBody>
            </p:sp>
            <p:sp>
              <p:nvSpPr>
                <p:cNvPr id="124958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59" name="Group 31"/>
              <p:cNvGrpSpPr>
                <a:grpSpLocks/>
              </p:cNvGrpSpPr>
              <p:nvPr/>
            </p:nvGrpSpPr>
            <p:grpSpPr bwMode="auto">
              <a:xfrm>
                <a:off x="1171" y="1536"/>
                <a:ext cx="1158" cy="384"/>
                <a:chOff x="1171" y="1536"/>
                <a:chExt cx="1158" cy="384"/>
              </a:xfrm>
            </p:grpSpPr>
            <p:sp>
              <p:nvSpPr>
                <p:cNvPr id="124960" name="Rectangle 32"/>
                <p:cNvSpPr>
                  <a:spLocks noChangeArrowheads="1"/>
                </p:cNvSpPr>
                <p:nvPr/>
              </p:nvSpPr>
              <p:spPr bwMode="auto">
                <a:xfrm>
                  <a:off x="1214" y="1536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4.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译文草稿</a:t>
                  </a:r>
                </a:p>
              </p:txBody>
            </p:sp>
            <p:sp>
              <p:nvSpPr>
                <p:cNvPr id="124961" name="Rectangle 33"/>
                <p:cNvSpPr>
                  <a:spLocks noChangeArrowheads="1"/>
                </p:cNvSpPr>
                <p:nvPr/>
              </p:nvSpPr>
              <p:spPr bwMode="auto">
                <a:xfrm>
                  <a:off x="1171" y="1536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62" name="Group 34"/>
              <p:cNvGrpSpPr>
                <a:grpSpLocks/>
              </p:cNvGrpSpPr>
              <p:nvPr/>
            </p:nvGrpSpPr>
            <p:grpSpPr bwMode="auto">
              <a:xfrm>
                <a:off x="0" y="1920"/>
                <a:ext cx="1171" cy="384"/>
                <a:chOff x="0" y="1920"/>
                <a:chExt cx="1171" cy="384"/>
              </a:xfrm>
            </p:grpSpPr>
            <p:sp>
              <p:nvSpPr>
                <p:cNvPr id="124963" name="Rectangle 35"/>
                <p:cNvSpPr>
                  <a:spLocks noChangeArrowheads="1"/>
                </p:cNvSpPr>
                <p:nvPr/>
              </p:nvSpPr>
              <p:spPr bwMode="auto">
                <a:xfrm>
                  <a:off x="43" y="1920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 dirty="0">
                      <a:latin typeface="Times New Roman" pitchFamily="18" charset="0"/>
                      <a:ea typeface="宋体" pitchFamily="2" charset="-122"/>
                    </a:rPr>
                    <a:t>5. </a:t>
                  </a:r>
                  <a:r>
                    <a:rPr kumimoji="1" lang="zh-CN" altLang="en-US" sz="2000" b="1" dirty="0">
                      <a:latin typeface="Times New Roman" pitchFamily="18" charset="0"/>
                      <a:ea typeface="宋体" pitchFamily="2" charset="-122"/>
                    </a:rPr>
                    <a:t>代码优化</a:t>
                  </a:r>
                </a:p>
              </p:txBody>
            </p:sp>
            <p:sp>
              <p:nvSpPr>
                <p:cNvPr id="124964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65" name="Group 37"/>
              <p:cNvGrpSpPr>
                <a:grpSpLocks/>
              </p:cNvGrpSpPr>
              <p:nvPr/>
            </p:nvGrpSpPr>
            <p:grpSpPr bwMode="auto">
              <a:xfrm>
                <a:off x="1171" y="1920"/>
                <a:ext cx="1158" cy="384"/>
                <a:chOff x="1171" y="1920"/>
                <a:chExt cx="1158" cy="384"/>
              </a:xfrm>
            </p:grpSpPr>
            <p:sp>
              <p:nvSpPr>
                <p:cNvPr id="124966" name="Rectangle 38"/>
                <p:cNvSpPr>
                  <a:spLocks noChangeArrowheads="1"/>
                </p:cNvSpPr>
                <p:nvPr/>
              </p:nvSpPr>
              <p:spPr bwMode="auto">
                <a:xfrm>
                  <a:off x="1214" y="1920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5.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译文修饰</a:t>
                  </a:r>
                </a:p>
              </p:txBody>
            </p:sp>
            <p:sp>
              <p:nvSpPr>
                <p:cNvPr id="124967" name="Rectangle 39"/>
                <p:cNvSpPr>
                  <a:spLocks noChangeArrowheads="1"/>
                </p:cNvSpPr>
                <p:nvPr/>
              </p:nvSpPr>
              <p:spPr bwMode="auto">
                <a:xfrm>
                  <a:off x="1171" y="1920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68" name="Group 40"/>
              <p:cNvGrpSpPr>
                <a:grpSpLocks/>
              </p:cNvGrpSpPr>
              <p:nvPr/>
            </p:nvGrpSpPr>
            <p:grpSpPr bwMode="auto">
              <a:xfrm>
                <a:off x="0" y="2304"/>
                <a:ext cx="1171" cy="384"/>
                <a:chOff x="0" y="2304"/>
                <a:chExt cx="1171" cy="384"/>
              </a:xfrm>
            </p:grpSpPr>
            <p:sp>
              <p:nvSpPr>
                <p:cNvPr id="124969" name="Rectangle 41"/>
                <p:cNvSpPr>
                  <a:spLocks noChangeArrowheads="1"/>
                </p:cNvSpPr>
                <p:nvPr/>
              </p:nvSpPr>
              <p:spPr bwMode="auto">
                <a:xfrm>
                  <a:off x="43" y="2304"/>
                  <a:ext cx="108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6.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目标代码生成</a:t>
                  </a:r>
                </a:p>
              </p:txBody>
            </p:sp>
            <p:sp>
              <p:nvSpPr>
                <p:cNvPr id="124970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1171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71" name="Group 43"/>
              <p:cNvGrpSpPr>
                <a:grpSpLocks/>
              </p:cNvGrpSpPr>
              <p:nvPr/>
            </p:nvGrpSpPr>
            <p:grpSpPr bwMode="auto">
              <a:xfrm>
                <a:off x="1171" y="2304"/>
                <a:ext cx="1158" cy="384"/>
                <a:chOff x="1171" y="2304"/>
                <a:chExt cx="1158" cy="384"/>
              </a:xfrm>
            </p:grpSpPr>
            <p:sp>
              <p:nvSpPr>
                <p:cNvPr id="124972" name="Rectangle 44"/>
                <p:cNvSpPr>
                  <a:spLocks noChangeArrowheads="1"/>
                </p:cNvSpPr>
                <p:nvPr/>
              </p:nvSpPr>
              <p:spPr bwMode="auto">
                <a:xfrm>
                  <a:off x="1214" y="2304"/>
                  <a:ext cx="10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just" eaLnBrk="1" hangingPunct="1"/>
                  <a:r>
                    <a:rPr kumimoji="1" lang="en-US" altLang="zh-CN" sz="2000" b="1">
                      <a:latin typeface="Times New Roman" pitchFamily="18" charset="0"/>
                      <a:ea typeface="宋体" pitchFamily="2" charset="-122"/>
                    </a:rPr>
                    <a:t>6. </a:t>
                  </a:r>
                  <a:r>
                    <a:rPr kumimoji="1" lang="zh-CN" altLang="en-US" sz="2000" b="1">
                      <a:latin typeface="Times New Roman" pitchFamily="18" charset="0"/>
                      <a:ea typeface="宋体" pitchFamily="2" charset="-122"/>
                    </a:rPr>
                    <a:t>译文定稿</a:t>
                  </a:r>
                </a:p>
              </p:txBody>
            </p:sp>
            <p:sp>
              <p:nvSpPr>
                <p:cNvPr id="124973" name="Rectangle 45"/>
                <p:cNvSpPr>
                  <a:spLocks noChangeArrowheads="1"/>
                </p:cNvSpPr>
                <p:nvPr/>
              </p:nvSpPr>
              <p:spPr bwMode="auto">
                <a:xfrm>
                  <a:off x="1171" y="2304"/>
                  <a:ext cx="115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4974" name="Rectangle 46"/>
            <p:cNvSpPr>
              <a:spLocks noChangeArrowheads="1"/>
            </p:cNvSpPr>
            <p:nvPr/>
          </p:nvSpPr>
          <p:spPr bwMode="auto">
            <a:xfrm>
              <a:off x="-2" y="-2"/>
              <a:ext cx="2333" cy="2692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4975" name="Text Box 47"/>
          <p:cNvSpPr txBox="1">
            <a:spLocks noChangeArrowheads="1"/>
          </p:cNvSpPr>
          <p:nvPr/>
        </p:nvSpPr>
        <p:spPr bwMode="auto">
          <a:xfrm>
            <a:off x="2217738" y="5394325"/>
            <a:ext cx="57832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000" b="1">
                <a:latin typeface="Times New Roman" pitchFamily="18" charset="0"/>
                <a:ea typeface="宋体" pitchFamily="2" charset="-122"/>
              </a:rPr>
              <a:t>表</a:t>
            </a:r>
            <a:r>
              <a:rPr kumimoji="1" lang="en-US" altLang="zh-CN" sz="2000" b="1">
                <a:latin typeface="Times New Roman" pitchFamily="18" charset="0"/>
                <a:ea typeface="宋体" pitchFamily="2" charset="-122"/>
              </a:rPr>
              <a:t>1.3 </a:t>
            </a:r>
            <a:r>
              <a:rPr kumimoji="1" lang="zh-CN" altLang="en-US" sz="2000" b="1">
                <a:latin typeface="Times New Roman" pitchFamily="18" charset="0"/>
                <a:ea typeface="宋体" pitchFamily="2" charset="-122"/>
              </a:rPr>
              <a:t>自然语言和计算机语言的翻译阶段对照表 </a:t>
            </a:r>
          </a:p>
        </p:txBody>
      </p:sp>
      <p:sp>
        <p:nvSpPr>
          <p:cNvPr id="124976" name="Text Box 48"/>
          <p:cNvSpPr txBox="1">
            <a:spLocks noChangeArrowheads="1"/>
          </p:cNvSpPr>
          <p:nvPr/>
        </p:nvSpPr>
        <p:spPr bwMode="auto">
          <a:xfrm>
            <a:off x="685800" y="990600"/>
            <a:ext cx="3421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0000FF"/>
                </a:solidFill>
                <a:latin typeface="+mn-ea"/>
                <a:ea typeface="+mn-ea"/>
              </a:rPr>
              <a:t>1.2.1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　编译过程</a:t>
            </a:r>
          </a:p>
        </p:txBody>
      </p:sp>
      <p:sp>
        <p:nvSpPr>
          <p:cNvPr id="124978" name="Rectangle 50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6019800" cy="685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200" b="1" dirty="0">
                <a:latin typeface="+mn-ea"/>
                <a:ea typeface="+mn-ea"/>
              </a:rPr>
              <a:t>1.2</a:t>
            </a:r>
            <a:r>
              <a:rPr lang="zh-CN" altLang="en-US" sz="3200" b="1" dirty="0">
                <a:latin typeface="+mn-ea"/>
                <a:ea typeface="+mn-ea"/>
              </a:rPr>
              <a:t> 编译过程和编译程序结构</a:t>
            </a:r>
          </a:p>
        </p:txBody>
      </p:sp>
      <p:sp>
        <p:nvSpPr>
          <p:cNvPr id="52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Group 2"/>
          <p:cNvGrpSpPr>
            <a:grpSpLocks/>
          </p:cNvGrpSpPr>
          <p:nvPr/>
        </p:nvGrpSpPr>
        <p:grpSpPr bwMode="auto">
          <a:xfrm>
            <a:off x="1181100" y="914400"/>
            <a:ext cx="6667500" cy="4878388"/>
            <a:chOff x="944" y="719"/>
            <a:chExt cx="4200" cy="3073"/>
          </a:xfrm>
        </p:grpSpPr>
        <p:sp>
          <p:nvSpPr>
            <p:cNvPr id="125955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125956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5957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5958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5959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5960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5961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125962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125963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125964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125965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125966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125967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125968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125969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125970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1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2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3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4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5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6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7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8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79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0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1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2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3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4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5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6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7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8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89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90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91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92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93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94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995" name="Rectangle 4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4330700" cy="385762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b="1" dirty="0">
                <a:latin typeface="Times New Roman" pitchFamily="18" charset="0"/>
                <a:ea typeface="黑体" pitchFamily="2" charset="-122"/>
              </a:rPr>
              <a:t>1.2.2</a:t>
            </a:r>
            <a:r>
              <a:rPr lang="zh-CN" altLang="en-US" sz="2800" b="1" dirty="0">
                <a:latin typeface="Times New Roman" pitchFamily="18" charset="0"/>
                <a:ea typeface="黑体" pitchFamily="2" charset="-122"/>
              </a:rPr>
              <a:t>　编译程序结构</a:t>
            </a:r>
          </a:p>
        </p:txBody>
      </p:sp>
      <p:sp>
        <p:nvSpPr>
          <p:cNvPr id="45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533400" y="838200"/>
            <a:ext cx="7696200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>
                <a:latin typeface="宋体" pitchFamily="2" charset="-122"/>
                <a:ea typeface="宋体" pitchFamily="2" charset="-122"/>
              </a:rPr>
              <a:t>　　编译过程的阶段是一种逻辑上的划分。在具体设计和实现上，可以重新组织系统模块结构。 </a:t>
            </a: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584200" y="1812925"/>
            <a:ext cx="7848600" cy="168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　　（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1</a:t>
            </a: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）划分“前端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/</a:t>
            </a: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后端”。  将与仅依赖于源程序而与目标机器（硬件）无关的阶段组合成前端，将与目标机器（硬件）相关的阶段组合成后端。 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673100" y="3352800"/>
            <a:ext cx="7620000" cy="285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   （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）划分“遍”。每遍可以完成编译的若干阶段的编译任务。 </a:t>
            </a: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　　“遍”也称为“趟”。所谓“一遍”，就是对源程序或等价的中间语言程序，从头到尾扫视一次，并完成一定编译任务之过程。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4191000" cy="5334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b="1" dirty="0">
                <a:latin typeface="Times New Roman" pitchFamily="18" charset="0"/>
                <a:ea typeface="黑体" pitchFamily="2" charset="-122"/>
              </a:rPr>
              <a:t>1.2.3</a:t>
            </a:r>
            <a:r>
              <a:rPr lang="zh-CN" altLang="en-US" sz="2800" b="1" dirty="0">
                <a:latin typeface="Times New Roman" pitchFamily="18" charset="0"/>
                <a:ea typeface="黑体" pitchFamily="2" charset="-122"/>
              </a:rPr>
              <a:t>　编译阶段组合</a:t>
            </a: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6553200" y="6172200"/>
            <a:ext cx="2133600" cy="381000"/>
          </a:xfrm>
        </p:spPr>
        <p:txBody>
          <a:bodyPr/>
          <a:lstStyle/>
          <a:p>
            <a:fld id="{19352E73-6586-482C-B492-E6FD81B48779}" type="slidenum">
              <a:rPr lang="en-US" altLang="zh-CN" smtClean="0"/>
              <a:pPr/>
              <a:t>37</a:t>
            </a:fld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295400" y="912812"/>
            <a:ext cx="6667500" cy="4878388"/>
            <a:chOff x="944" y="719"/>
            <a:chExt cx="4200" cy="3073"/>
          </a:xfrm>
        </p:grpSpPr>
        <p:sp>
          <p:nvSpPr>
            <p:cNvPr id="9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16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17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18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19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0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1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2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3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4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1143000" y="1371600"/>
            <a:ext cx="6705600" cy="2514600"/>
          </a:xfrm>
          <a:prstGeom prst="rect">
            <a:avLst/>
          </a:prstGeom>
          <a:solidFill>
            <a:srgbClr val="00FF00">
              <a:alpha val="53999"/>
            </a:srgbClr>
          </a:solidFill>
          <a:ln w="9525" algn="ctr">
            <a:solidFill>
              <a:srgbClr val="00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6000">
                <a:solidFill>
                  <a:srgbClr val="D60093"/>
                </a:solidFill>
                <a:ea typeface="宋体" pitchFamily="2" charset="-122"/>
              </a:rPr>
              <a:t>前端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1143000" y="3352800"/>
            <a:ext cx="6705600" cy="2133600"/>
          </a:xfrm>
          <a:prstGeom prst="rect">
            <a:avLst/>
          </a:prstGeom>
          <a:solidFill>
            <a:srgbClr val="FFFF00">
              <a:alpha val="490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5400">
                <a:solidFill>
                  <a:srgbClr val="FF6600"/>
                </a:solidFill>
                <a:ea typeface="宋体" pitchFamily="2" charset="-122"/>
              </a:rPr>
              <a:t>后端</a:t>
            </a:r>
          </a:p>
        </p:txBody>
      </p:sp>
      <p:sp>
        <p:nvSpPr>
          <p:cNvPr id="49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4191000" cy="5334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1.2.3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　编译阶段组合</a:t>
            </a:r>
          </a:p>
        </p:txBody>
      </p:sp>
      <p:sp>
        <p:nvSpPr>
          <p:cNvPr id="50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nimBg="1"/>
      <p:bldP spid="17613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666" name="Group 2"/>
          <p:cNvGrpSpPr>
            <a:grpSpLocks/>
          </p:cNvGrpSpPr>
          <p:nvPr/>
        </p:nvGrpSpPr>
        <p:grpSpPr bwMode="auto">
          <a:xfrm>
            <a:off x="1219200" y="914400"/>
            <a:ext cx="6667500" cy="4878388"/>
            <a:chOff x="944" y="719"/>
            <a:chExt cx="4200" cy="3073"/>
          </a:xfrm>
        </p:grpSpPr>
        <p:sp>
          <p:nvSpPr>
            <p:cNvPr id="241667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241668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1669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41670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1671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41672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41673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241674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241675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241676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241677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41678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41679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41680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41681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41682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3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4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5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6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7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8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89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0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1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2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3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4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5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6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7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8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699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0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1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2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3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4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5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1706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1708" name="Rectangle 44"/>
          <p:cNvSpPr>
            <a:spLocks noChangeArrowheads="1"/>
          </p:cNvSpPr>
          <p:nvPr/>
        </p:nvSpPr>
        <p:spPr bwMode="auto">
          <a:xfrm>
            <a:off x="2971800" y="1371600"/>
            <a:ext cx="3200400" cy="685800"/>
          </a:xfrm>
          <a:prstGeom prst="rect">
            <a:avLst/>
          </a:prstGeom>
          <a:solidFill>
            <a:srgbClr val="00FF00">
              <a:alpha val="38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304800" y="304800"/>
            <a:ext cx="8229600" cy="5222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词法分析（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Lexical Analysis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E085AB-3490-4735-8A01-79D3B511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EA428B-2C4C-4F50-84B9-4A0B5588B093}"/>
              </a:ext>
            </a:extLst>
          </p:cNvPr>
          <p:cNvSpPr txBox="1"/>
          <p:nvPr/>
        </p:nvSpPr>
        <p:spPr>
          <a:xfrm>
            <a:off x="152400" y="1447800"/>
            <a:ext cx="8991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</a:t>
            </a:r>
          </a:p>
          <a:p>
            <a:pPr algn="l"/>
            <a:r>
              <a:rPr lang="zh-CN" altLang="en-US" dirty="0"/>
              <a:t>课程介绍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https://www.bilibili.com/video/BV1d7411173x?p=3</a:t>
            </a:r>
            <a:endParaRPr lang="en-US" altLang="zh-CN" dirty="0"/>
          </a:p>
          <a:p>
            <a:pPr algn="l"/>
            <a:r>
              <a:rPr lang="zh-CN" altLang="en-US" dirty="0"/>
              <a:t>数据库系统概述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https://www.bilibili.com/video/BV1d7411173x?p=2</a:t>
            </a:r>
            <a:endParaRPr lang="en-US" altLang="zh-CN" dirty="0"/>
          </a:p>
          <a:p>
            <a:pPr algn="l"/>
            <a:r>
              <a:rPr lang="zh-CN" altLang="en-US" dirty="0"/>
              <a:t>数据模型</a:t>
            </a:r>
            <a:r>
              <a:rPr lang="en-US" altLang="zh-CN" dirty="0"/>
              <a:t>: </a:t>
            </a:r>
            <a:r>
              <a:rPr lang="en-US" altLang="zh-CN" dirty="0">
                <a:hlinkClick r:id="rId4"/>
              </a:rPr>
              <a:t>https://www.bilibili.com/video/BV1d7411173x?p=1</a:t>
            </a:r>
            <a:endParaRPr lang="en-US" altLang="zh-CN" dirty="0"/>
          </a:p>
          <a:p>
            <a:pPr algn="l"/>
            <a:r>
              <a:rPr lang="zh-CN" altLang="en-US" dirty="0"/>
              <a:t>数据库系统的结构：</a:t>
            </a:r>
            <a:r>
              <a:rPr lang="en-US" altLang="zh-CN" dirty="0">
                <a:hlinkClick r:id="rId5"/>
              </a:rPr>
              <a:t>https://www.bilibili.com/video/BV19741117qH/</a:t>
            </a:r>
            <a:r>
              <a:rPr lang="en-US" altLang="zh-CN" dirty="0"/>
              <a:t> 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</a:p>
          <a:p>
            <a:pPr algn="l"/>
            <a:r>
              <a:rPr lang="zh-CN" altLang="en-US" dirty="0"/>
              <a:t>关系模式的数据结构和完整性约束规则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https://www.bilibili.com/video/BV1W7411C71F/</a:t>
            </a:r>
            <a:endParaRPr lang="en-US" altLang="zh-CN" dirty="0"/>
          </a:p>
          <a:p>
            <a:pPr algn="l"/>
            <a:r>
              <a:rPr lang="zh-CN" altLang="en-US" dirty="0"/>
              <a:t>关系代数：</a:t>
            </a:r>
            <a:r>
              <a:rPr lang="en-US" altLang="zh-CN" dirty="0">
                <a:hlinkClick r:id="rId7"/>
              </a:rPr>
              <a:t>https://www.bilibili.com/video/BV1P7411D71x/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</a:p>
          <a:p>
            <a:pPr algn="l"/>
            <a:r>
              <a:rPr lang="en-US" altLang="zh-CN" dirty="0"/>
              <a:t>SQL</a:t>
            </a:r>
            <a:r>
              <a:rPr lang="zh-CN" altLang="en-US" dirty="0"/>
              <a:t>概述及数据定义语句</a:t>
            </a:r>
            <a:r>
              <a:rPr lang="en-US" altLang="zh-CN" dirty="0"/>
              <a:t>: </a:t>
            </a:r>
            <a:r>
              <a:rPr lang="en-US" altLang="zh-CN" dirty="0">
                <a:hlinkClick r:id="rId8"/>
              </a:rPr>
              <a:t>https://www.bilibili.com/video/BV1Ug4y1b7tc/</a:t>
            </a:r>
            <a:endParaRPr lang="en-US" altLang="zh-CN" dirty="0"/>
          </a:p>
          <a:p>
            <a:pPr algn="l"/>
            <a:r>
              <a:rPr lang="zh-CN" altLang="en-US" dirty="0"/>
              <a:t>简单查询及多表连接查询</a:t>
            </a:r>
            <a:r>
              <a:rPr lang="en-US" altLang="zh-CN" dirty="0"/>
              <a:t>: </a:t>
            </a:r>
            <a:r>
              <a:rPr lang="en-US" altLang="zh-CN" dirty="0">
                <a:hlinkClick r:id="rId9"/>
              </a:rPr>
              <a:t>https://www.bilibili.com/video/BV1gg4y1a7Rs/</a:t>
            </a:r>
            <a:endParaRPr lang="en-US" altLang="zh-CN" dirty="0"/>
          </a:p>
          <a:p>
            <a:pPr algn="l"/>
            <a:r>
              <a:rPr lang="zh-CN" altLang="en-US" dirty="0"/>
              <a:t>嵌套查询</a:t>
            </a:r>
            <a:r>
              <a:rPr lang="en-US" altLang="zh-CN" dirty="0"/>
              <a:t>: </a:t>
            </a:r>
            <a:r>
              <a:rPr lang="en-US" altLang="zh-CN" dirty="0">
                <a:hlinkClick r:id="rId10"/>
              </a:rPr>
              <a:t>https://www.bilibili.com/video/BV1Vt4y127w7/</a:t>
            </a:r>
            <a:endParaRPr lang="en-US" altLang="zh-CN" dirty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1600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229600" cy="522287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词法分析（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Lexical Analysis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7829550" cy="5334000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英文句子由单词构成  </a:t>
            </a:r>
          </a:p>
          <a:p>
            <a:pPr>
              <a:buFontTx/>
              <a:buNone/>
            </a:pPr>
            <a:r>
              <a:rPr lang="zh-CN" altLang="en-US" sz="2400" b="1" dirty="0"/>
              <a:t>  </a:t>
            </a:r>
            <a:r>
              <a:rPr lang="en-US" altLang="zh-CN" sz="2400" b="1" dirty="0"/>
              <a:t>This line is a longer sentence.</a:t>
            </a:r>
          </a:p>
          <a:p>
            <a:pPr>
              <a:buFontTx/>
              <a:buNone/>
            </a:pPr>
            <a:r>
              <a:rPr lang="zh-CN" altLang="en-US" sz="2400" b="1" dirty="0"/>
              <a:t>（字母组成的有具体含义的最小成分）</a:t>
            </a:r>
            <a:endParaRPr lang="en-US" altLang="zh-CN" sz="2400" b="1" dirty="0"/>
          </a:p>
          <a:p>
            <a:r>
              <a:rPr lang="zh-CN" altLang="en-US" sz="2400" b="1" dirty="0"/>
              <a:t>单词的特性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  每个单词都有明确意义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 单词中字母的顺序是固定的（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ist</a:t>
            </a:r>
            <a:r>
              <a:rPr lang="en-US" altLang="zh-CN" sz="2400" b="1" dirty="0"/>
              <a:t> his </a:t>
            </a:r>
            <a:r>
              <a:rPr lang="en-US" altLang="zh-CN" sz="2400" b="1" dirty="0" err="1"/>
              <a:t>linealo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gerse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nte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nce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不是正确的单词）</a:t>
            </a:r>
            <a:endParaRPr lang="en-US" altLang="zh-CN" sz="2400" b="1" dirty="0"/>
          </a:p>
          <a:p>
            <a:pPr lvl="1"/>
            <a:r>
              <a:rPr lang="zh-CN" altLang="en-US" sz="2400" b="1" dirty="0"/>
              <a:t>  单词的个数是有限的</a:t>
            </a:r>
          </a:p>
          <a:p>
            <a:pPr lvl="1"/>
            <a:r>
              <a:rPr lang="zh-CN" altLang="en-US" sz="2400" b="1" dirty="0"/>
              <a:t>  在句子中空格是单词分隔符</a:t>
            </a:r>
          </a:p>
          <a:p>
            <a:pPr lvl="1"/>
            <a:r>
              <a:rPr lang="zh-CN" altLang="en-US" sz="2400" b="1" dirty="0"/>
              <a:t>  句点是句子结束标志</a:t>
            </a:r>
          </a:p>
          <a:p>
            <a:pPr>
              <a:buFontTx/>
              <a:buNone/>
            </a:pPr>
            <a:endParaRPr lang="en-US" altLang="zh-CN" sz="2400" b="1" dirty="0"/>
          </a:p>
        </p:txBody>
      </p:sp>
      <p:sp>
        <p:nvSpPr>
          <p:cNvPr id="5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143000"/>
            <a:ext cx="7772400" cy="464819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zh-CN" altLang="en-US" sz="2400" b="1" dirty="0"/>
              <a:t>        从左至右扫描字符流的源程序、分解构成源程序的字符串，识别出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拼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一个个的单词（符号）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zh-CN" altLang="en-US" sz="2400" b="1" dirty="0"/>
              <a:t> </a:t>
            </a:r>
            <a:r>
              <a:rPr lang="zh-CN" altLang="en-US" sz="2400" b="1" dirty="0">
                <a:solidFill>
                  <a:srgbClr val="FF6600"/>
                </a:solidFill>
              </a:rPr>
              <a:t>单词符号</a:t>
            </a:r>
            <a:r>
              <a:rPr lang="zh-CN" altLang="en-US" sz="2400" b="1" dirty="0"/>
              <a:t>是语言中具有独立意义的最基本结构。多数程序语言中，单词符号一般包括 </a:t>
            </a:r>
            <a:r>
              <a:rPr lang="zh-CN" altLang="en-US" sz="2400" b="1" dirty="0">
                <a:latin typeface="宋体" pitchFamily="2" charset="-122"/>
              </a:rPr>
              <a:t>：</a:t>
            </a:r>
            <a:endParaRPr lang="en-US" altLang="zh-CN" sz="2400" b="1" dirty="0">
              <a:latin typeface="宋体" pitchFamily="2" charset="-122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</a:rPr>
              <a:t>    ①</a:t>
            </a:r>
            <a:r>
              <a:rPr lang="zh-CN" altLang="en-US" sz="2400" b="1" dirty="0"/>
              <a:t>常数    </a:t>
            </a:r>
            <a:endParaRPr lang="en-US" altLang="zh-CN" sz="2400" b="1" dirty="0"/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</a:rPr>
              <a:t>    ②</a:t>
            </a:r>
            <a:r>
              <a:rPr lang="zh-CN" altLang="en-US" sz="2400" b="1" dirty="0"/>
              <a:t>保留字</a:t>
            </a:r>
            <a:endParaRPr lang="en-US" altLang="zh-CN" sz="2400" b="1" dirty="0"/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</a:rPr>
              <a:t>    ③</a:t>
            </a:r>
            <a:r>
              <a:rPr lang="zh-CN" altLang="en-US" sz="2400" b="1" dirty="0"/>
              <a:t>标识符</a:t>
            </a:r>
            <a:endParaRPr lang="en-US" altLang="zh-CN" sz="2400" b="1" dirty="0"/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</a:rPr>
              <a:t>    ④</a:t>
            </a:r>
            <a:r>
              <a:rPr lang="zh-CN" altLang="en-US" sz="2400" b="1" dirty="0"/>
              <a:t>运算符</a:t>
            </a:r>
            <a:endParaRPr lang="en-US" altLang="zh-CN" sz="2400" b="1" dirty="0"/>
          </a:p>
          <a:p>
            <a:pPr marL="0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</a:rPr>
              <a:t>    ⑤</a:t>
            </a:r>
            <a:r>
              <a:rPr lang="zh-CN" altLang="en-US" sz="2400" b="1" dirty="0"/>
              <a:t>界符等类型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词法分析</a:t>
            </a:r>
          </a:p>
        </p:txBody>
      </p:sp>
      <p:sp>
        <p:nvSpPr>
          <p:cNvPr id="11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7875" y="1219200"/>
            <a:ext cx="7680325" cy="4191000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en-US" altLang="en-US" sz="2400" b="1" dirty="0">
                <a:solidFill>
                  <a:srgbClr val="000099"/>
                </a:solidFill>
                <a:latin typeface="Courier New" pitchFamily="49" charset="0"/>
              </a:rPr>
              <a:t>double f = </a:t>
            </a:r>
            <a:r>
              <a:rPr lang="en-US" altLang="en-US" sz="2400" b="1" dirty="0" err="1">
                <a:solidFill>
                  <a:srgbClr val="000099"/>
                </a:solidFill>
                <a:latin typeface="Courier New" pitchFamily="49" charset="0"/>
              </a:rPr>
              <a:t>sqrt</a:t>
            </a:r>
            <a:r>
              <a:rPr lang="en-US" altLang="en-US" sz="2400" b="1" dirty="0">
                <a:solidFill>
                  <a:srgbClr val="000099"/>
                </a:solidFill>
                <a:latin typeface="Courier New" pitchFamily="49" charset="0"/>
              </a:rPr>
              <a:t>(-1);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  </a:t>
            </a: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1</a:t>
            </a:r>
            <a:r>
              <a:rPr lang="zh-CN" altLang="en-US" sz="2400" b="1" dirty="0">
                <a:latin typeface="Courier New" pitchFamily="49" charset="0"/>
              </a:rPr>
              <a:t>）保留字</a:t>
            </a:r>
            <a:r>
              <a:rPr lang="en-US" altLang="en-US" sz="2400" b="1" dirty="0">
                <a:latin typeface="Courier New" pitchFamily="49" charset="0"/>
              </a:rPr>
              <a:t>     double</a:t>
            </a:r>
            <a:br>
              <a:rPr lang="en-US" altLang="en-US" sz="2400" b="1" dirty="0">
                <a:latin typeface="Courier New" pitchFamily="49" charset="0"/>
              </a:rPr>
            </a:b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2</a:t>
            </a:r>
            <a:r>
              <a:rPr lang="zh-CN" altLang="en-US" sz="2400" b="1" dirty="0">
                <a:latin typeface="Courier New" pitchFamily="49" charset="0"/>
              </a:rPr>
              <a:t>）标识符</a:t>
            </a:r>
            <a:r>
              <a:rPr lang="en-US" altLang="en-US" sz="2400" b="1" dirty="0">
                <a:latin typeface="Courier New" pitchFamily="49" charset="0"/>
              </a:rPr>
              <a:t> 	  f</a:t>
            </a:r>
            <a:br>
              <a:rPr lang="en-US" altLang="en-US" sz="2400" b="1" dirty="0">
                <a:latin typeface="Courier New" pitchFamily="49" charset="0"/>
              </a:rPr>
            </a:b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3</a:t>
            </a:r>
            <a:r>
              <a:rPr lang="zh-CN" altLang="en-US" sz="2400" b="1" dirty="0">
                <a:latin typeface="Courier New" pitchFamily="49" charset="0"/>
              </a:rPr>
              <a:t>）赋值号</a:t>
            </a:r>
            <a:r>
              <a:rPr lang="en-US" altLang="en-US" sz="2400" b="1" dirty="0">
                <a:latin typeface="Courier New" pitchFamily="49" charset="0"/>
              </a:rPr>
              <a:t> 	  =</a:t>
            </a:r>
            <a:br>
              <a:rPr lang="en-US" altLang="en-US" sz="2400" b="1" dirty="0">
                <a:latin typeface="Courier New" pitchFamily="49" charset="0"/>
              </a:rPr>
            </a:b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4</a:t>
            </a:r>
            <a:r>
              <a:rPr lang="zh-CN" altLang="en-US" sz="2400" b="1" dirty="0">
                <a:latin typeface="Courier New" pitchFamily="49" charset="0"/>
              </a:rPr>
              <a:t>）标识符</a:t>
            </a:r>
            <a:r>
              <a:rPr lang="en-US" altLang="en-US" sz="2400" b="1" dirty="0">
                <a:latin typeface="Courier New" pitchFamily="49" charset="0"/>
              </a:rPr>
              <a:t>	  </a:t>
            </a:r>
            <a:r>
              <a:rPr lang="en-US" altLang="en-US" sz="2400" b="1" dirty="0" err="1">
                <a:latin typeface="Courier New" pitchFamily="49" charset="0"/>
              </a:rPr>
              <a:t>sqrt</a:t>
            </a:r>
            <a:endParaRPr lang="en-US" altLang="en-US" sz="24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  </a:t>
            </a: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5</a:t>
            </a:r>
            <a:r>
              <a:rPr lang="zh-CN" altLang="en-US" sz="2400" b="1" dirty="0">
                <a:latin typeface="Courier New" pitchFamily="49" charset="0"/>
              </a:rPr>
              <a:t>）左小括号</a:t>
            </a:r>
            <a:r>
              <a:rPr lang="en-US" altLang="en-US" sz="2400" b="1" dirty="0">
                <a:latin typeface="Courier New" pitchFamily="49" charset="0"/>
              </a:rPr>
              <a:t> 	  (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  </a:t>
            </a: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6</a:t>
            </a:r>
            <a:r>
              <a:rPr lang="zh-CN" altLang="en-US" sz="2400" b="1" dirty="0">
                <a:latin typeface="Courier New" pitchFamily="49" charset="0"/>
              </a:rPr>
              <a:t>）单目负号</a:t>
            </a:r>
            <a:r>
              <a:rPr lang="en-US" altLang="en-US" sz="2400" b="1" dirty="0">
                <a:latin typeface="Courier New" pitchFamily="49" charset="0"/>
              </a:rPr>
              <a:t> 	  -</a:t>
            </a:r>
            <a:br>
              <a:rPr lang="en-US" altLang="en-US" sz="2400" b="1" dirty="0">
                <a:latin typeface="Courier New" pitchFamily="49" charset="0"/>
              </a:rPr>
            </a:b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7</a:t>
            </a:r>
            <a:r>
              <a:rPr lang="zh-CN" altLang="en-US" sz="2400" b="1" dirty="0">
                <a:latin typeface="Courier New" pitchFamily="49" charset="0"/>
              </a:rPr>
              <a:t>）整型常数</a:t>
            </a:r>
            <a:r>
              <a:rPr lang="en-US" altLang="en-US" sz="2400" b="1" dirty="0">
                <a:latin typeface="Courier New" pitchFamily="49" charset="0"/>
              </a:rPr>
              <a:t>    1</a:t>
            </a:r>
            <a:br>
              <a:rPr lang="en-US" altLang="en-US" sz="2400" b="1" dirty="0">
                <a:latin typeface="Courier New" pitchFamily="49" charset="0"/>
              </a:rPr>
            </a:b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8</a:t>
            </a:r>
            <a:r>
              <a:rPr lang="zh-CN" altLang="en-US" sz="2400" b="1" dirty="0">
                <a:latin typeface="Courier New" pitchFamily="49" charset="0"/>
              </a:rPr>
              <a:t>）右小括号</a:t>
            </a:r>
            <a:r>
              <a:rPr lang="en-US" altLang="en-US" sz="2400" b="1" dirty="0">
                <a:latin typeface="Courier New" pitchFamily="49" charset="0"/>
              </a:rPr>
              <a:t> 	  )</a:t>
            </a:r>
            <a:br>
              <a:rPr lang="en-US" altLang="en-US" sz="2400" b="1" dirty="0">
                <a:latin typeface="Courier New" pitchFamily="49" charset="0"/>
              </a:rPr>
            </a:br>
            <a:r>
              <a:rPr lang="zh-CN" altLang="en-US" sz="2400" b="1" dirty="0">
                <a:latin typeface="Courier New" pitchFamily="49" charset="0"/>
              </a:rPr>
              <a:t>（</a:t>
            </a:r>
            <a:r>
              <a:rPr lang="en-US" altLang="zh-CN" sz="2400" b="1" dirty="0">
                <a:latin typeface="Courier New" pitchFamily="49" charset="0"/>
              </a:rPr>
              <a:t>9</a:t>
            </a:r>
            <a:r>
              <a:rPr lang="zh-CN" altLang="en-US" sz="2400" b="1" dirty="0">
                <a:latin typeface="Courier New" pitchFamily="49" charset="0"/>
              </a:rPr>
              <a:t>）分号</a:t>
            </a:r>
            <a:r>
              <a:rPr lang="en-US" altLang="en-US" sz="2400" b="1" dirty="0">
                <a:latin typeface="Courier New" pitchFamily="49" charset="0"/>
              </a:rPr>
              <a:t> 	  ;</a:t>
            </a:r>
          </a:p>
          <a:p>
            <a:pPr>
              <a:buFontTx/>
              <a:buNone/>
            </a:pPr>
            <a:endParaRPr lang="en-US" altLang="zh-CN" sz="2400" b="1" dirty="0">
              <a:solidFill>
                <a:srgbClr val="000099"/>
              </a:solidFill>
              <a:latin typeface="Courier New" pitchFamily="49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词法分析</a:t>
            </a:r>
          </a:p>
        </p:txBody>
      </p:sp>
      <p:sp>
        <p:nvSpPr>
          <p:cNvPr id="9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47800"/>
            <a:ext cx="8077200" cy="457200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 单词类型	单词值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 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）标识符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	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sum</a:t>
            </a:r>
            <a:br>
              <a:rPr lang="en-US" altLang="en-US" sz="2400" b="1" dirty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）赋值号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	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=</a:t>
            </a:r>
            <a:br>
              <a:rPr lang="en-US" altLang="en-US" sz="2400" b="1" dirty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）标识符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	  first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）加号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	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+</a:t>
            </a:r>
            <a:endParaRPr lang="en-US" altLang="en-US" sz="2400" b="1" dirty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）标识符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	  count</a:t>
            </a:r>
            <a:br>
              <a:rPr lang="en-US" altLang="en-US" sz="2400" b="1" dirty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）乘号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*</a:t>
            </a:r>
            <a:br>
              <a:rPr lang="en-US" altLang="en-US" sz="2400" b="1" dirty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）整常数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	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10</a:t>
            </a:r>
            <a:br>
              <a:rPr lang="en-US" altLang="en-US" sz="2400" b="1" dirty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8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）分号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	  ;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单词符号是由</a:t>
            </a:r>
            <a:r>
              <a:rPr lang="zh-CN" altLang="en-US" sz="2400" b="1" dirty="0">
                <a:solidFill>
                  <a:srgbClr val="FF6600"/>
                </a:solidFill>
                <a:latin typeface="宋体" pitchFamily="2" charset="-122"/>
                <a:ea typeface="宋体" pitchFamily="2" charset="-122"/>
              </a:rPr>
              <a:t>词法规则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所确定的。词法规定了字母表中哪样的字符串是一个单词符号。经过词法分析后语句为：</a:t>
            </a:r>
          </a:p>
          <a:p>
            <a:pPr>
              <a:buFontTx/>
              <a:buNone/>
            </a:pPr>
            <a:endParaRPr lang="en-US" altLang="en-US" sz="2400" b="1" dirty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09600" y="7620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b="1" kern="0" dirty="0">
                <a:latin typeface="宋体" pitchFamily="2" charset="-122"/>
                <a:ea typeface="宋体" pitchFamily="2" charset="-122"/>
                <a:cs typeface="+mj-cs"/>
              </a:rPr>
              <a:t>sum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 :=  first  +  count  *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词法分析</a:t>
            </a:r>
          </a:p>
        </p:txBody>
      </p:sp>
      <p:sp>
        <p:nvSpPr>
          <p:cNvPr id="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219200" y="54102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noProof="0" dirty="0">
                <a:latin typeface="宋体" pitchFamily="2" charset="-122"/>
                <a:ea typeface="宋体" pitchFamily="2" charset="-122"/>
                <a:cs typeface="+mj-cs"/>
              </a:rPr>
              <a:t>id1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:=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id2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 +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id3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 *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7037388" cy="628650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r>
              <a:rPr lang="zh-CN" altLang="en-US" sz="2800" b="1" dirty="0">
                <a:latin typeface="+mn-ea"/>
                <a:ea typeface="+mn-ea"/>
                <a:cs typeface="Arial Unicode MS" pitchFamily="34" charset="-122"/>
              </a:rPr>
              <a:t>词法分析程序的自动构造工具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33400" y="990600"/>
            <a:ext cx="7467600" cy="111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2788" indent="-712788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LEX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中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FLEX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，词法分析程序生成工具，实现词法分析程序的自动生成。</a:t>
            </a: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1458913" y="2543175"/>
            <a:ext cx="1008062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LEX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源程序</a:t>
            </a:r>
          </a:p>
        </p:txBody>
      </p:sp>
      <p:sp>
        <p:nvSpPr>
          <p:cNvPr id="17" name="Line 38"/>
          <p:cNvSpPr>
            <a:spLocks noChangeShapeType="1"/>
          </p:cNvSpPr>
          <p:nvPr/>
        </p:nvSpPr>
        <p:spPr bwMode="auto">
          <a:xfrm>
            <a:off x="2466975" y="2970212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Text Box 44"/>
          <p:cNvSpPr txBox="1">
            <a:spLocks noChangeArrowheads="1"/>
          </p:cNvSpPr>
          <p:nvPr/>
        </p:nvSpPr>
        <p:spPr bwMode="auto">
          <a:xfrm>
            <a:off x="3403600" y="2543175"/>
            <a:ext cx="1223963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LEX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5562600" y="2609850"/>
            <a:ext cx="1225550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词法分析源程序</a:t>
            </a: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>
            <a:off x="4627563" y="2970212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1458913" y="2786062"/>
            <a:ext cx="100806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 err="1">
                <a:latin typeface="宋体" pitchFamily="2" charset="-122"/>
                <a:ea typeface="宋体" pitchFamily="2" charset="-122"/>
                <a:cs typeface="Times New Roman" pitchFamily="18" charset="0"/>
              </a:rPr>
              <a:t>Lex.l</a:t>
            </a:r>
            <a:endParaRPr lang="en-US" altLang="zh-CN" sz="20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5562600" y="2786062"/>
            <a:ext cx="12255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 err="1">
                <a:latin typeface="宋体" pitchFamily="2" charset="-122"/>
                <a:ea typeface="宋体" pitchFamily="2" charset="-122"/>
                <a:cs typeface="Times New Roman" pitchFamily="18" charset="0"/>
              </a:rPr>
              <a:t>Lex.yy.c</a:t>
            </a:r>
            <a:endParaRPr lang="zh-CN" altLang="en-US" sz="20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3" name="Line 38"/>
          <p:cNvSpPr>
            <a:spLocks noChangeShapeType="1"/>
          </p:cNvSpPr>
          <p:nvPr/>
        </p:nvSpPr>
        <p:spPr bwMode="auto">
          <a:xfrm>
            <a:off x="2466975" y="412273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" name="Text Box 44"/>
          <p:cNvSpPr txBox="1">
            <a:spLocks noChangeArrowheads="1"/>
          </p:cNvSpPr>
          <p:nvPr/>
        </p:nvSpPr>
        <p:spPr bwMode="auto">
          <a:xfrm>
            <a:off x="3403600" y="3695700"/>
            <a:ext cx="1223963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语言</a:t>
            </a:r>
            <a:endParaRPr lang="en-US" altLang="zh-CN" sz="2000" b="1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25" name="Line 38"/>
          <p:cNvSpPr>
            <a:spLocks noChangeShapeType="1"/>
          </p:cNvSpPr>
          <p:nvPr/>
        </p:nvSpPr>
        <p:spPr bwMode="auto">
          <a:xfrm>
            <a:off x="4627563" y="4122737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Text Box 33"/>
          <p:cNvSpPr txBox="1">
            <a:spLocks noChangeArrowheads="1"/>
          </p:cNvSpPr>
          <p:nvPr/>
        </p:nvSpPr>
        <p:spPr bwMode="auto">
          <a:xfrm>
            <a:off x="1219200" y="3938587"/>
            <a:ext cx="12477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 err="1">
                <a:latin typeface="宋体" pitchFamily="2" charset="-122"/>
                <a:ea typeface="宋体" pitchFamily="2" charset="-122"/>
                <a:cs typeface="Times New Roman" pitchFamily="18" charset="0"/>
              </a:rPr>
              <a:t>Lex.yy.c</a:t>
            </a:r>
            <a:endParaRPr lang="en-US" altLang="zh-CN" sz="2000" b="1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5562600" y="3938587"/>
            <a:ext cx="12255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a.exe</a:t>
            </a:r>
            <a:endParaRPr lang="zh-CN" altLang="en-US" sz="2000" b="1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8" name="Line 38"/>
          <p:cNvSpPr>
            <a:spLocks noChangeShapeType="1"/>
          </p:cNvSpPr>
          <p:nvPr/>
        </p:nvSpPr>
        <p:spPr bwMode="auto">
          <a:xfrm>
            <a:off x="2466975" y="5203825"/>
            <a:ext cx="936625" cy="15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3403600" y="4778375"/>
            <a:ext cx="1223963" cy="86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语言</a:t>
            </a:r>
            <a:endParaRPr lang="en-US" altLang="zh-CN" sz="2000" b="1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编译程序</a:t>
            </a:r>
          </a:p>
        </p:txBody>
      </p:sp>
      <p:sp>
        <p:nvSpPr>
          <p:cNvPr id="30" name="Line 38"/>
          <p:cNvSpPr>
            <a:spLocks noChangeShapeType="1"/>
          </p:cNvSpPr>
          <p:nvPr/>
        </p:nvSpPr>
        <p:spPr bwMode="auto">
          <a:xfrm>
            <a:off x="4627563" y="5205412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1314450" y="5021262"/>
            <a:ext cx="1152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输入串</a:t>
            </a:r>
            <a:endParaRPr lang="en-US" altLang="zh-CN" sz="2000" b="1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5562600" y="5021262"/>
            <a:ext cx="1512888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0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单词符号串</a:t>
            </a:r>
          </a:p>
        </p:txBody>
      </p:sp>
      <p:sp>
        <p:nvSpPr>
          <p:cNvPr id="33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l" eaLnBrk="1" hangingPunct="1"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分析（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Syntax 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Analysis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）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1066800" y="1065212"/>
            <a:ext cx="6667500" cy="4878388"/>
            <a:chOff x="944" y="719"/>
            <a:chExt cx="4200" cy="3073"/>
          </a:xfrm>
        </p:grpSpPr>
        <p:sp>
          <p:nvSpPr>
            <p:cNvPr id="7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14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15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16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17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18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19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0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1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2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2971800" y="2284412"/>
            <a:ext cx="3124200" cy="533400"/>
          </a:xfrm>
          <a:prstGeom prst="rect">
            <a:avLst/>
          </a:prstGeom>
          <a:solidFill>
            <a:srgbClr val="00FF00">
              <a:alpha val="45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066800"/>
            <a:ext cx="8412163" cy="1517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语法分析  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Syntax Analysis</a:t>
            </a:r>
            <a:br>
              <a:rPr lang="en-US" altLang="zh-CN" sz="2400" b="1" dirty="0">
                <a:latin typeface="宋体" pitchFamily="2" charset="-122"/>
                <a:ea typeface="宋体" pitchFamily="2" charset="-122"/>
              </a:rPr>
            </a:b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功能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: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层次分析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依据源程序的</a:t>
            </a:r>
            <a:r>
              <a:rPr lang="zh-CN" altLang="en-US" sz="2400" b="1" dirty="0">
                <a:solidFill>
                  <a:srgbClr val="FF6600"/>
                </a:solidFill>
                <a:latin typeface="宋体" pitchFamily="2" charset="-122"/>
                <a:ea typeface="宋体" pitchFamily="2" charset="-122"/>
              </a:rPr>
              <a:t>语法规则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把源程序的单词序列组成语法短语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表示成语法树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).</a:t>
            </a:r>
            <a:endParaRPr lang="en-US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895600"/>
            <a:ext cx="8001000" cy="325120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也称为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“parsing”</a:t>
            </a:r>
          </a:p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使用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context-free grammars</a:t>
            </a:r>
          </a:p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结构上的合法性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Structural validation</a:t>
            </a:r>
          </a:p>
          <a:p>
            <a:pPr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 （可生成语法树或推导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Creates parse tree or  derivation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</a:t>
            </a:r>
            <a:endParaRPr lang="en-US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分析（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Syntax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）</a:t>
            </a:r>
          </a:p>
        </p:txBody>
      </p:sp>
      <p:sp>
        <p:nvSpPr>
          <p:cNvPr id="6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87512"/>
            <a:ext cx="8153400" cy="357028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Pascal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）规则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zh-CN" altLang="zh-CN" sz="2400" b="1" dirty="0">
                <a:latin typeface="宋体" pitchFamily="2" charset="-122"/>
                <a:ea typeface="宋体" pitchFamily="2" charset="-122"/>
              </a:rPr>
              <a:t>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赋值语句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&gt;“:=”&lt;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 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&gt;“+”&lt;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 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&gt;“*”&lt;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 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&gt;::=“(”&lt;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&gt;“)”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 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标识符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 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整数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      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表达式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&gt;::=&lt;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实数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&gt;</a:t>
            </a:r>
          </a:p>
          <a:p>
            <a:pPr lvl="1">
              <a:lnSpc>
                <a:spcPct val="90000"/>
              </a:lnSpc>
              <a:buNone/>
            </a:pP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分析（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Syntax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）</a:t>
            </a:r>
          </a:p>
        </p:txBody>
      </p:sp>
      <p:sp>
        <p:nvSpPr>
          <p:cNvPr id="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066800" y="838200"/>
            <a:ext cx="7086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noProof="0" dirty="0">
                <a:latin typeface="宋体" pitchFamily="2" charset="-122"/>
                <a:ea typeface="宋体" pitchFamily="2" charset="-122"/>
                <a:cs typeface="+mj-cs"/>
              </a:rPr>
              <a:t>id1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:=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id2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 +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id3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  *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10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;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7162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1524000" y="2057400"/>
            <a:ext cx="5867400" cy="3352800"/>
            <a:chOff x="624" y="1248"/>
            <a:chExt cx="3696" cy="2112"/>
          </a:xfrm>
        </p:grpSpPr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728" y="1248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  <a:ea typeface="宋体" pitchFamily="2" charset="-122"/>
                </a:rPr>
                <a:t>:=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496" y="182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3936" y="2992"/>
              <a:ext cx="38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10</a:t>
              </a:r>
              <a:endParaRPr kumimoji="1" lang="en-US" altLang="zh-CN" sz="24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3360" y="2400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  <a:ea typeface="宋体" pitchFamily="2" charset="-122"/>
                </a:rPr>
                <a:t>*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624" y="1824"/>
              <a:ext cx="9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id1 </a:t>
              </a:r>
              <a:endParaRPr kumimoji="1" lang="en-US" altLang="zh-CN" sz="24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1440" y="2352"/>
              <a:ext cx="72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id2 </a:t>
              </a:r>
              <a:endParaRPr kumimoji="1" lang="en-US" altLang="zh-CN" sz="24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2448" y="2928"/>
              <a:ext cx="52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id3 </a:t>
              </a:r>
              <a:endParaRPr kumimoji="1" lang="en-US" altLang="zh-CN" sz="24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flipV="1">
              <a:off x="1200" y="1536"/>
              <a:ext cx="576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>
              <a:off x="2016" y="1536"/>
              <a:ext cx="48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flipH="1">
              <a:off x="1872" y="2016"/>
              <a:ext cx="62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2736" y="2016"/>
              <a:ext cx="62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3600" y="2592"/>
              <a:ext cx="52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 flipH="1">
              <a:off x="2784" y="2592"/>
              <a:ext cx="576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590800" y="5486400"/>
            <a:ext cx="7086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noProof="0" dirty="0">
                <a:latin typeface="宋体" pitchFamily="2" charset="-122"/>
                <a:ea typeface="宋体" pitchFamily="2" charset="-122"/>
                <a:cs typeface="+mj-cs"/>
              </a:rPr>
              <a:t>语法分析时生成的语法推导树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505200" y="5486400"/>
            <a:ext cx="7086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  <a:cs typeface="+mj-cs"/>
              </a:rPr>
              <a:t>抽象</a:t>
            </a:r>
            <a:r>
              <a:rPr lang="zh-CN" altLang="en-US" sz="2400" b="1" kern="0" noProof="0" dirty="0">
                <a:latin typeface="宋体" pitchFamily="2" charset="-122"/>
                <a:ea typeface="宋体" pitchFamily="2" charset="-122"/>
                <a:cs typeface="+mj-cs"/>
              </a:rPr>
              <a:t>语法树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0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/>
      <p:bldP spid="26" grpId="0"/>
      <p:bldP spid="26" grpId="1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 eaLnBrk="1" hangingPunct="1">
              <a:defRPr/>
            </a:pPr>
            <a:fld id="{6611F9BF-C2D5-40F0-8CD0-7A494CD79D76}" type="datetime1">
              <a:rPr lang="zh-CN" altLang="en-US" sz="1400">
                <a:latin typeface="+mn-lt"/>
                <a:ea typeface="宋体" pitchFamily="2" charset="-122"/>
              </a:rPr>
              <a:pPr algn="l" eaLnBrk="1" hangingPunct="1">
                <a:defRPr/>
              </a:pPr>
              <a:t>2021/4/2</a:t>
            </a:fld>
            <a:endParaRPr lang="en-US" altLang="zh-CN" sz="1400">
              <a:latin typeface="+mn-lt"/>
              <a:ea typeface="宋体" pitchFamily="2" charset="-122"/>
            </a:endParaRPr>
          </a:p>
        </p:txBody>
      </p:sp>
      <p:sp>
        <p:nvSpPr>
          <p:cNvPr id="966659" name="Rectangle 3"/>
          <p:cNvSpPr>
            <a:spLocks noChangeArrowheads="1"/>
          </p:cNvSpPr>
          <p:nvPr/>
        </p:nvSpPr>
        <p:spPr bwMode="auto">
          <a:xfrm>
            <a:off x="3511550" y="1998318"/>
            <a:ext cx="2212975" cy="90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YACC</a:t>
            </a:r>
            <a:endParaRPr kumimoji="1"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66660" name="Line 4"/>
          <p:cNvSpPr>
            <a:spLocks noChangeShapeType="1"/>
          </p:cNvSpPr>
          <p:nvPr/>
        </p:nvSpPr>
        <p:spPr bwMode="auto">
          <a:xfrm>
            <a:off x="5791200" y="2449168"/>
            <a:ext cx="8382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66661" name="Line 5"/>
          <p:cNvSpPr>
            <a:spLocks noChangeShapeType="1"/>
          </p:cNvSpPr>
          <p:nvPr/>
        </p:nvSpPr>
        <p:spPr bwMode="auto">
          <a:xfrm>
            <a:off x="2438400" y="2449168"/>
            <a:ext cx="9906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66662" name="Rectangle 6"/>
          <p:cNvSpPr>
            <a:spLocks noChangeArrowheads="1"/>
          </p:cNvSpPr>
          <p:nvPr/>
        </p:nvSpPr>
        <p:spPr bwMode="auto">
          <a:xfrm>
            <a:off x="152400" y="2234856"/>
            <a:ext cx="314166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l"/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语法规则说明</a:t>
            </a:r>
          </a:p>
        </p:txBody>
      </p:sp>
      <p:sp>
        <p:nvSpPr>
          <p:cNvPr id="966663" name="Rectangle 7"/>
          <p:cNvSpPr>
            <a:spLocks noChangeArrowheads="1"/>
          </p:cNvSpPr>
          <p:nvPr/>
        </p:nvSpPr>
        <p:spPr bwMode="auto">
          <a:xfrm>
            <a:off x="6689725" y="2234856"/>
            <a:ext cx="2454275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l"/>
            <a:r>
              <a:rPr kumimoji="1" lang="zh-CN" altLang="en-US" sz="2400" b="1">
                <a:latin typeface="宋体" pitchFamily="2" charset="-122"/>
                <a:ea typeface="宋体" pitchFamily="2" charset="-122"/>
              </a:rPr>
              <a:t>语法分析程序</a:t>
            </a:r>
          </a:p>
        </p:txBody>
      </p:sp>
      <p:sp>
        <p:nvSpPr>
          <p:cNvPr id="966664" name="Rectangle 8"/>
          <p:cNvSpPr>
            <a:spLocks noChangeArrowheads="1"/>
          </p:cNvSpPr>
          <p:nvPr/>
        </p:nvSpPr>
        <p:spPr bwMode="auto">
          <a:xfrm>
            <a:off x="7223125" y="2661893"/>
            <a:ext cx="1309688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l"/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(C</a:t>
            </a:r>
            <a:r>
              <a:rPr kumimoji="1" lang="zh-CN" altLang="en-US" sz="2400" b="1" dirty="0">
                <a:latin typeface="宋体" pitchFamily="2" charset="-122"/>
                <a:ea typeface="宋体" pitchFamily="2" charset="-122"/>
              </a:rPr>
              <a:t>程序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)</a:t>
            </a:r>
          </a:p>
        </p:txBody>
      </p:sp>
      <p:sp>
        <p:nvSpPr>
          <p:cNvPr id="966665" name="Text Box 9"/>
          <p:cNvSpPr txBox="1">
            <a:spLocks noChangeArrowheads="1"/>
          </p:cNvSpPr>
          <p:nvPr/>
        </p:nvSpPr>
        <p:spPr bwMode="auto">
          <a:xfrm>
            <a:off x="1143000" y="3276600"/>
            <a:ext cx="58832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1" lang="zh-CN" altLang="en-US" sz="2400" b="1" dirty="0">
                <a:latin typeface="宋体" pitchFamily="2" charset="-122"/>
              </a:rPr>
              <a:t>输入：</a:t>
            </a:r>
          </a:p>
          <a:p>
            <a:pPr lvl="1"/>
            <a:r>
              <a:rPr kumimoji="1" lang="zh-CN" altLang="en-US" sz="2400" b="1" dirty="0">
                <a:latin typeface="宋体" pitchFamily="2" charset="-122"/>
              </a:rPr>
              <a:t>	语法规则（产生式）</a:t>
            </a:r>
          </a:p>
          <a:p>
            <a:pPr lvl="1"/>
            <a:r>
              <a:rPr kumimoji="1" lang="zh-CN" altLang="en-US" sz="2400" b="1" dirty="0">
                <a:latin typeface="宋体" pitchFamily="2" charset="-122"/>
              </a:rPr>
              <a:t>	语义动作（Ｃ程序段）</a:t>
            </a:r>
          </a:p>
          <a:p>
            <a:r>
              <a:rPr kumimoji="1" lang="zh-CN" altLang="en-US" sz="2400" b="1" dirty="0">
                <a:latin typeface="宋体" pitchFamily="2" charset="-122"/>
              </a:rPr>
              <a:t>输出：</a:t>
            </a:r>
          </a:p>
          <a:p>
            <a:pPr lvl="1"/>
            <a:r>
              <a:rPr kumimoji="1" lang="zh-CN" altLang="en-US" sz="2400" b="1" dirty="0">
                <a:latin typeface="宋体" pitchFamily="2" charset="-122"/>
              </a:rPr>
              <a:t>	</a:t>
            </a:r>
            <a:r>
              <a:rPr kumimoji="1" lang="en-US" altLang="zh-CN" sz="2400" b="1" dirty="0" err="1">
                <a:latin typeface="宋体" pitchFamily="2" charset="-122"/>
              </a:rPr>
              <a:t>yyparse</a:t>
            </a:r>
            <a:r>
              <a:rPr kumimoji="1" lang="en-US" altLang="zh-CN" sz="2400" b="1" dirty="0">
                <a:latin typeface="宋体" pitchFamily="2" charset="-122"/>
              </a:rPr>
              <a:t>( ) </a:t>
            </a:r>
            <a:r>
              <a:rPr kumimoji="1" lang="zh-CN" altLang="en-US" sz="2400" b="1" dirty="0">
                <a:latin typeface="宋体" pitchFamily="2" charset="-122"/>
              </a:rPr>
              <a:t>函数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28600" y="228600"/>
            <a:ext cx="7037388" cy="628650"/>
          </a:xfrm>
          <a:prstGeom prst="rect">
            <a:avLst/>
          </a:prstGeom>
          <a:noFill/>
        </p:spPr>
        <p:txBody>
          <a:bodyPr lIns="92075" tIns="46038" rIns="92075" bIns="4603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rgbClr val="0000FF"/>
                </a:solidFill>
                <a:latin typeface="+mn-ea"/>
                <a:ea typeface="+mn-ea"/>
                <a:cs typeface="Arial Unicode MS" pitchFamily="34" charset="-122"/>
              </a:rPr>
              <a:t>语法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Arial Unicode MS" pitchFamily="34" charset="-122"/>
              </a:rPr>
              <a:t>分析程序的自动生成工具</a:t>
            </a:r>
          </a:p>
        </p:txBody>
      </p:sp>
      <p:sp>
        <p:nvSpPr>
          <p:cNvPr id="14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22" name="Group 2"/>
          <p:cNvGrpSpPr>
            <a:grpSpLocks/>
          </p:cNvGrpSpPr>
          <p:nvPr/>
        </p:nvGrpSpPr>
        <p:grpSpPr bwMode="auto">
          <a:xfrm>
            <a:off x="990600" y="1141412"/>
            <a:ext cx="6667500" cy="4878388"/>
            <a:chOff x="944" y="719"/>
            <a:chExt cx="4200" cy="3073"/>
          </a:xfrm>
        </p:grpSpPr>
        <p:sp>
          <p:nvSpPr>
            <p:cNvPr id="235523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235524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5525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5526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5527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5528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5529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235530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235531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235532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235533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35534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35535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35536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35537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35538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39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0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1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2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3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4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5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6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7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8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49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0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1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2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3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4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5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6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7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8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59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60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61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62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5564" name="Rectangle 44"/>
          <p:cNvSpPr>
            <a:spLocks noChangeArrowheads="1"/>
          </p:cNvSpPr>
          <p:nvPr/>
        </p:nvSpPr>
        <p:spPr bwMode="auto">
          <a:xfrm>
            <a:off x="2971800" y="2970212"/>
            <a:ext cx="2819400" cy="609600"/>
          </a:xfrm>
          <a:prstGeom prst="rect">
            <a:avLst/>
          </a:prstGeom>
          <a:solidFill>
            <a:srgbClr val="00FF00">
              <a:alpha val="44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分析</a:t>
            </a:r>
          </a:p>
        </p:txBody>
      </p:sp>
      <p:sp>
        <p:nvSpPr>
          <p:cNvPr id="4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E085AB-3490-4735-8A01-79D3B511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EA428B-2C4C-4F50-84B9-4A0B5588B093}"/>
              </a:ext>
            </a:extLst>
          </p:cNvPr>
          <p:cNvSpPr txBox="1"/>
          <p:nvPr/>
        </p:nvSpPr>
        <p:spPr>
          <a:xfrm>
            <a:off x="152400" y="891044"/>
            <a:ext cx="8763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</a:t>
            </a:r>
          </a:p>
          <a:p>
            <a:pPr algn="l"/>
            <a:r>
              <a:rPr lang="zh-CN" altLang="en-US" dirty="0"/>
              <a:t>关系数据理论</a:t>
            </a:r>
            <a:r>
              <a:rPr lang="en-US" altLang="zh-CN" dirty="0"/>
              <a:t>-</a:t>
            </a:r>
            <a:r>
              <a:rPr lang="zh-CN" altLang="en-US" dirty="0"/>
              <a:t>函数依赖与公理系统</a:t>
            </a:r>
            <a:r>
              <a:rPr lang="en-US" altLang="zh-CN" dirty="0"/>
              <a:t>:</a:t>
            </a:r>
          </a:p>
          <a:p>
            <a:pPr algn="l"/>
            <a:r>
              <a:rPr lang="en-US" altLang="zh-CN" dirty="0">
                <a:hlinkClick r:id="rId2"/>
              </a:rPr>
              <a:t>https://www.bilibili.com/video/BV1Xi4y1t7kx/</a:t>
            </a:r>
            <a:endParaRPr lang="en-US" altLang="zh-CN" dirty="0"/>
          </a:p>
          <a:p>
            <a:pPr algn="l"/>
            <a:r>
              <a:rPr lang="zh-CN" altLang="en-US" dirty="0"/>
              <a:t>关系数据理论</a:t>
            </a:r>
            <a:r>
              <a:rPr lang="en-US" altLang="zh-CN" dirty="0"/>
              <a:t>-</a:t>
            </a:r>
            <a:r>
              <a:rPr lang="zh-CN" altLang="en-US" dirty="0"/>
              <a:t>最小覆盖、正则覆盖、范式与多值依赖</a:t>
            </a:r>
            <a:r>
              <a:rPr lang="en-US" altLang="zh-CN" dirty="0"/>
              <a:t>:</a:t>
            </a:r>
          </a:p>
          <a:p>
            <a:pPr algn="l"/>
            <a:r>
              <a:rPr lang="en-US" altLang="zh-CN" dirty="0">
                <a:hlinkClick r:id="rId3"/>
              </a:rPr>
              <a:t>https://www.bilibili.com/video/BV1xe411s7xG/</a:t>
            </a:r>
            <a:endParaRPr lang="en-US" altLang="zh-CN" dirty="0"/>
          </a:p>
          <a:p>
            <a:pPr algn="l"/>
            <a:r>
              <a:rPr lang="zh-CN" altLang="en-US" dirty="0"/>
              <a:t>关系数据理论</a:t>
            </a:r>
            <a:r>
              <a:rPr lang="en-US" altLang="zh-CN" dirty="0"/>
              <a:t>-</a:t>
            </a:r>
            <a:r>
              <a:rPr lang="zh-CN" altLang="en-US" dirty="0"/>
              <a:t>无损连接、保持函数依赖与模式分解</a:t>
            </a:r>
            <a:r>
              <a:rPr lang="en-US" altLang="zh-CN" dirty="0"/>
              <a:t>:</a:t>
            </a:r>
          </a:p>
          <a:p>
            <a:pPr algn="l"/>
            <a:r>
              <a:rPr lang="en-US" altLang="zh-CN" dirty="0">
                <a:hlinkClick r:id="rId4"/>
              </a:rPr>
              <a:t>https://www.bilibili.com/video/BV1TV411o7Fi/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关系查询处理与优化：</a:t>
            </a:r>
            <a:r>
              <a:rPr lang="en-US" altLang="zh-CN" dirty="0">
                <a:hlinkClick r:id="rId5"/>
              </a:rPr>
              <a:t>https://www.bilibili.com/video/BV1n5411s7gF/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章  数据库恢复技术</a:t>
            </a:r>
            <a:r>
              <a:rPr lang="en-US" altLang="zh-CN" dirty="0"/>
              <a:t>:  </a:t>
            </a:r>
            <a:r>
              <a:rPr lang="en-US" altLang="zh-CN" dirty="0">
                <a:hlinkClick r:id="rId6"/>
              </a:rPr>
              <a:t>https://www.bilibili.com/video/BV1wk4y1z7vT/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第</a:t>
            </a:r>
            <a:r>
              <a:rPr lang="en-US" altLang="zh-CN" dirty="0"/>
              <a:t>11</a:t>
            </a:r>
            <a:r>
              <a:rPr lang="zh-CN" altLang="en-US" dirty="0"/>
              <a:t>章   并发控制</a:t>
            </a:r>
            <a:r>
              <a:rPr lang="en-US" altLang="zh-CN" dirty="0"/>
              <a:t>: </a:t>
            </a:r>
            <a:r>
              <a:rPr lang="en-US" altLang="zh-CN" dirty="0">
                <a:hlinkClick r:id="rId7"/>
              </a:rPr>
              <a:t>https://www.bilibili.com/video/BV1xg4y1i71V/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课程实践示范：</a:t>
            </a:r>
          </a:p>
          <a:p>
            <a:pPr algn="l"/>
            <a:r>
              <a:rPr lang="zh-CN" altLang="en-US" dirty="0"/>
              <a:t>实践课</a:t>
            </a:r>
            <a:r>
              <a:rPr lang="en-US" altLang="zh-CN" dirty="0"/>
              <a:t>SQL Server</a:t>
            </a:r>
            <a:r>
              <a:rPr lang="zh-CN" altLang="en-US" dirty="0"/>
              <a:t>示范</a:t>
            </a:r>
            <a:r>
              <a:rPr lang="en-US" altLang="zh-CN" dirty="0"/>
              <a:t>: </a:t>
            </a:r>
            <a:r>
              <a:rPr lang="en-US" altLang="zh-CN" dirty="0">
                <a:hlinkClick r:id="rId8"/>
              </a:rPr>
              <a:t>https://www.bilibili.com/video/BV1EK411j7Ls/</a:t>
            </a:r>
            <a:endParaRPr lang="en-US" altLang="zh-CN" dirty="0"/>
          </a:p>
          <a:p>
            <a:pPr algn="l"/>
            <a:r>
              <a:rPr lang="zh-CN" altLang="en-US" dirty="0"/>
              <a:t>实践课</a:t>
            </a:r>
            <a:r>
              <a:rPr lang="en-US" altLang="zh-CN" dirty="0"/>
              <a:t>MySQL </a:t>
            </a:r>
            <a:r>
              <a:rPr lang="zh-CN" altLang="en-US" dirty="0"/>
              <a:t>示范：</a:t>
            </a:r>
            <a:r>
              <a:rPr lang="en-US" altLang="zh-CN" dirty="0">
                <a:hlinkClick r:id="rId9"/>
              </a:rPr>
              <a:t>https://www.bilibili.com/video/BV1rg4y187nm/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5568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语义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分析</a:t>
            </a:r>
          </a:p>
        </p:txBody>
      </p:sp>
      <p:sp>
        <p:nvSpPr>
          <p:cNvPr id="6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990600"/>
            <a:ext cx="7772400" cy="2057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语义审查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上下文相关性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类型匹配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类型转换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2286000" y="2362200"/>
            <a:ext cx="6629400" cy="3581400"/>
            <a:chOff x="912" y="1200"/>
            <a:chExt cx="4176" cy="2624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4416" y="3456"/>
              <a:ext cx="38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solidFill>
                    <a:srgbClr val="FF6600"/>
                  </a:solidFill>
                  <a:latin typeface="Times New Roman" pitchFamily="18" charset="0"/>
                  <a:ea typeface="宋体" pitchFamily="2" charset="-122"/>
                </a:rPr>
                <a:t>10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016" y="1200"/>
              <a:ext cx="40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  <a:ea typeface="宋体" pitchFamily="2" charset="-122"/>
                </a:rPr>
                <a:t>:=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784" y="1776"/>
              <a:ext cx="4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648" y="2352"/>
              <a:ext cx="40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>
                  <a:latin typeface="Times New Roman" pitchFamily="18" charset="0"/>
                  <a:ea typeface="宋体" pitchFamily="2" charset="-122"/>
                </a:rPr>
                <a:t>*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912" y="1776"/>
              <a:ext cx="1016" cy="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id1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1728" y="2304"/>
              <a:ext cx="762" cy="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id2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2736" y="2880"/>
              <a:ext cx="559" cy="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3200" dirty="0">
                  <a:latin typeface="Times New Roman" pitchFamily="18" charset="0"/>
                  <a:ea typeface="宋体" pitchFamily="2" charset="-122"/>
                </a:rPr>
                <a:t>id3 </a:t>
              </a:r>
              <a:endParaRPr kumimoji="1" lang="en-US" altLang="zh-CN" sz="2400" dirty="0">
                <a:solidFill>
                  <a:srgbClr val="FF66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flipV="1">
              <a:off x="1488" y="1488"/>
              <a:ext cx="61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2304" y="1488"/>
              <a:ext cx="50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H="1">
              <a:off x="2160" y="1968"/>
              <a:ext cx="661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3024" y="1968"/>
              <a:ext cx="661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3888" y="2544"/>
              <a:ext cx="61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 flipH="1">
              <a:off x="3072" y="2544"/>
              <a:ext cx="61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4080" y="2880"/>
              <a:ext cx="10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kumimoji="1" lang="en-US" altLang="en-US" sz="3200">
                  <a:latin typeface="Times New Roman" pitchFamily="18" charset="0"/>
                  <a:ea typeface="宋体" pitchFamily="2" charset="-122"/>
                </a:rPr>
                <a:t>inttoreal</a:t>
              </a:r>
              <a:endParaRPr kumimoji="1" lang="en-US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4560" y="3216"/>
              <a:ext cx="1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46" name="Group 2"/>
          <p:cNvGrpSpPr>
            <a:grpSpLocks/>
          </p:cNvGrpSpPr>
          <p:nvPr/>
        </p:nvGrpSpPr>
        <p:grpSpPr bwMode="auto">
          <a:xfrm>
            <a:off x="1066800" y="1066800"/>
            <a:ext cx="6667500" cy="4878388"/>
            <a:chOff x="944" y="719"/>
            <a:chExt cx="4200" cy="3073"/>
          </a:xfrm>
        </p:grpSpPr>
        <p:sp>
          <p:nvSpPr>
            <p:cNvPr id="236547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236548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6549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6550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6551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6552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6553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236554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236555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236556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236557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36558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36559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36560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36561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36562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3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4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5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6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7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8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9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0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1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2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3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4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5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6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7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8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9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0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1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2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3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4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5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86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6588" name="Rectangle 44"/>
          <p:cNvSpPr>
            <a:spLocks noChangeArrowheads="1"/>
          </p:cNvSpPr>
          <p:nvPr/>
        </p:nvSpPr>
        <p:spPr bwMode="auto">
          <a:xfrm>
            <a:off x="2819400" y="3505200"/>
            <a:ext cx="3276600" cy="685800"/>
          </a:xfrm>
          <a:prstGeom prst="rect">
            <a:avLst/>
          </a:prstGeom>
          <a:solidFill>
            <a:srgbClr val="00FF00">
              <a:alpha val="48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中间代码生成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4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609600" y="1111508"/>
            <a:ext cx="78486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源程序的内部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中间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表示</a:t>
            </a:r>
          </a:p>
          <a:p>
            <a:pPr lvl="1" algn="l"/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三元式、四元式、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P-Code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C-Code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`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 id1:= id2 + id3 * 10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(1)	(</a:t>
            </a:r>
            <a:r>
              <a:rPr kumimoji="1" lang="en-US" altLang="zh-CN" sz="2400" b="1" dirty="0" err="1">
                <a:latin typeface="宋体" pitchFamily="2" charset="-122"/>
                <a:ea typeface="宋体" pitchFamily="2" charset="-122"/>
              </a:rPr>
              <a:t>inttoreal</a:t>
            </a: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	10	-	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(2)	(*		id3	t1	t2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(3)	(+		id2	t2	t3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宋体" pitchFamily="2" charset="-122"/>
                <a:ea typeface="宋体" pitchFamily="2" charset="-122"/>
              </a:rPr>
              <a:t>(4)	(:=		t3	-	id1	)</a:t>
            </a:r>
          </a:p>
          <a:p>
            <a:pPr algn="l" eaLnBrk="1" hangingPunct="1">
              <a:spcBef>
                <a:spcPct val="50000"/>
              </a:spcBef>
            </a:pPr>
            <a:endParaRPr kumimoji="1" lang="zh-CN" altLang="zh-CN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中间代码生成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570" name="Group 2"/>
          <p:cNvGrpSpPr>
            <a:grpSpLocks/>
          </p:cNvGrpSpPr>
          <p:nvPr/>
        </p:nvGrpSpPr>
        <p:grpSpPr bwMode="auto">
          <a:xfrm>
            <a:off x="1143000" y="1066800"/>
            <a:ext cx="6667500" cy="4878388"/>
            <a:chOff x="944" y="719"/>
            <a:chExt cx="4200" cy="3073"/>
          </a:xfrm>
        </p:grpSpPr>
        <p:sp>
          <p:nvSpPr>
            <p:cNvPr id="237571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237572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7573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7574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7575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7576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7577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237578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 dirty="0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237579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237580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237581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37582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37583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37584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37585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37586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87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88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89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0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1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2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3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4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5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6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7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8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9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0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1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2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3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4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5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6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7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8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9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10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7612" name="Rectangle 44"/>
          <p:cNvSpPr>
            <a:spLocks noChangeArrowheads="1"/>
          </p:cNvSpPr>
          <p:nvPr/>
        </p:nvSpPr>
        <p:spPr bwMode="auto">
          <a:xfrm>
            <a:off x="3200400" y="4114800"/>
            <a:ext cx="2743200" cy="762000"/>
          </a:xfrm>
          <a:prstGeom prst="rect">
            <a:avLst/>
          </a:prstGeom>
          <a:solidFill>
            <a:srgbClr val="00FFFF">
              <a:alpha val="42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代码优化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4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1295400" y="1447800"/>
            <a:ext cx="73152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	id1:= id2 + id3 * 10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(1)	(</a:t>
            </a:r>
            <a:r>
              <a:rPr kumimoji="1" lang="en-US" altLang="zh-CN" sz="2400" b="1" dirty="0" err="1">
                <a:latin typeface="+mn-ea"/>
                <a:ea typeface="+mn-ea"/>
              </a:rPr>
              <a:t>inttoreal</a:t>
            </a:r>
            <a:r>
              <a:rPr kumimoji="1" lang="en-US" altLang="zh-CN" sz="2400" b="1" dirty="0">
                <a:latin typeface="+mn-ea"/>
                <a:ea typeface="+mn-ea"/>
              </a:rPr>
              <a:t>	10	-	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(2)	(    *	id3	t1	t2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(3)	(    +	id2	t2	t3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(4)	(    :=	t3	-	id1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zh-CN" altLang="zh-CN" sz="2400" b="1" dirty="0">
                <a:latin typeface="+mn-ea"/>
                <a:ea typeface="+mn-ea"/>
                <a:sym typeface="Symbol" pitchFamily="18" charset="2"/>
              </a:rPr>
              <a:t>           变换 </a:t>
            </a:r>
            <a:endParaRPr kumimoji="1" lang="en-US" altLang="zh-CN" sz="2400" b="1" dirty="0">
              <a:latin typeface="+mn-ea"/>
              <a:ea typeface="+mn-ea"/>
              <a:sym typeface="Symbol" pitchFamily="18" charset="2"/>
            </a:endParaRP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(1) </a:t>
            </a:r>
            <a:r>
              <a:rPr kumimoji="1" lang="zh-CN" altLang="en-US" sz="2400" b="1" dirty="0">
                <a:latin typeface="+mn-ea"/>
                <a:ea typeface="+mn-ea"/>
              </a:rPr>
              <a:t> </a:t>
            </a:r>
            <a:r>
              <a:rPr kumimoji="1" lang="en-US" altLang="zh-CN" sz="2400" b="1" dirty="0">
                <a:latin typeface="+mn-ea"/>
                <a:ea typeface="+mn-ea"/>
              </a:rPr>
              <a:t>(   *	 id3	 10.0	  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(2) </a:t>
            </a:r>
            <a:r>
              <a:rPr kumimoji="1" lang="zh-CN" altLang="en-US" sz="2400" b="1" dirty="0">
                <a:latin typeface="+mn-ea"/>
                <a:ea typeface="+mn-ea"/>
              </a:rPr>
              <a:t>（   </a:t>
            </a:r>
            <a:r>
              <a:rPr kumimoji="1" lang="en-US" altLang="zh-CN" sz="2400" b="1" dirty="0">
                <a:latin typeface="+mn-ea"/>
                <a:ea typeface="+mn-ea"/>
              </a:rPr>
              <a:t>+	 id2 	 t1	  id1	)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990600" y="3593306"/>
            <a:ext cx="6781800" cy="59769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90600" y="1916906"/>
            <a:ext cx="6781800" cy="59769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代码优化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238594" name="Group 2"/>
          <p:cNvGrpSpPr>
            <a:grpSpLocks/>
          </p:cNvGrpSpPr>
          <p:nvPr/>
        </p:nvGrpSpPr>
        <p:grpSpPr bwMode="auto">
          <a:xfrm>
            <a:off x="1219200" y="1141412"/>
            <a:ext cx="6667500" cy="4878388"/>
            <a:chOff x="944" y="719"/>
            <a:chExt cx="4200" cy="3073"/>
          </a:xfrm>
        </p:grpSpPr>
        <p:sp>
          <p:nvSpPr>
            <p:cNvPr id="238595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238596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8597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8598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8599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8600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8601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238602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238603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238604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238605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38606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38607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38608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38609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38610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1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2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3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4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5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6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7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8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19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0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1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2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3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4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5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6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7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8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29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30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31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32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33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34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8636" name="Rectangle 44"/>
          <p:cNvSpPr>
            <a:spLocks noChangeArrowheads="1"/>
          </p:cNvSpPr>
          <p:nvPr/>
        </p:nvSpPr>
        <p:spPr bwMode="auto">
          <a:xfrm>
            <a:off x="3200400" y="4951412"/>
            <a:ext cx="2895600" cy="609600"/>
          </a:xfrm>
          <a:prstGeom prst="rect">
            <a:avLst/>
          </a:prstGeom>
          <a:solidFill>
            <a:srgbClr val="00FFFF">
              <a:alpha val="41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目标代码生成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4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1371600" y="1371600"/>
            <a:ext cx="4876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宋体" pitchFamily="2" charset="-122"/>
                <a:ea typeface="宋体" pitchFamily="2" charset="-122"/>
              </a:rPr>
              <a:t>(*	id3	10.0	t1	)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宋体" pitchFamily="2" charset="-122"/>
                <a:ea typeface="宋体" pitchFamily="2" charset="-122"/>
              </a:rPr>
              <a:t>(+	id2	t1	id1	)</a:t>
            </a:r>
          </a:p>
        </p:txBody>
      </p:sp>
      <p:sp>
        <p:nvSpPr>
          <p:cNvPr id="173060" name="Text Box 4"/>
          <p:cNvSpPr txBox="1">
            <a:spLocks noChangeArrowheads="1"/>
          </p:cNvSpPr>
          <p:nvPr/>
        </p:nvSpPr>
        <p:spPr bwMode="auto">
          <a:xfrm>
            <a:off x="1905000" y="3733800"/>
            <a:ext cx="3505200" cy="1964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 dirty="0">
                <a:latin typeface="Times New Roman" pitchFamily="18" charset="0"/>
                <a:ea typeface="宋体" pitchFamily="2" charset="-122"/>
              </a:rPr>
              <a:t>MOV	id3,       R2</a:t>
            </a:r>
          </a:p>
          <a:p>
            <a:pPr algn="l" eaLnBrk="1" hangingPunct="1"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 dirty="0">
                <a:latin typeface="Times New Roman" pitchFamily="18" charset="0"/>
                <a:ea typeface="宋体" pitchFamily="2" charset="-122"/>
              </a:rPr>
              <a:t>MUL	#10.0,   R2</a:t>
            </a:r>
          </a:p>
          <a:p>
            <a:pPr algn="l" eaLnBrk="1" hangingPunct="1"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 dirty="0">
                <a:latin typeface="Times New Roman" pitchFamily="18" charset="0"/>
                <a:ea typeface="宋体" pitchFamily="2" charset="-122"/>
              </a:rPr>
              <a:t>MOV	id2,       R1</a:t>
            </a:r>
          </a:p>
          <a:p>
            <a:pPr algn="l" eaLnBrk="1" hangingPunct="1"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 dirty="0">
                <a:latin typeface="Times New Roman" pitchFamily="18" charset="0"/>
                <a:ea typeface="宋体" pitchFamily="2" charset="-122"/>
              </a:rPr>
              <a:t>ADD	R2,       R1</a:t>
            </a:r>
          </a:p>
          <a:p>
            <a:pPr algn="l" eaLnBrk="1" hangingPunct="1">
              <a:lnSpc>
                <a:spcPct val="50000"/>
              </a:lnSpc>
              <a:spcBef>
                <a:spcPts val="1800"/>
              </a:spcBef>
            </a:pPr>
            <a:r>
              <a:rPr kumimoji="1" lang="en-US" altLang="en-US" sz="2400" dirty="0">
                <a:latin typeface="Times New Roman" pitchFamily="18" charset="0"/>
                <a:ea typeface="宋体" pitchFamily="2" charset="-122"/>
              </a:rPr>
              <a:t>MOV	R1,       id1</a:t>
            </a:r>
            <a:endParaRPr kumimoji="1" lang="en-US" altLang="zh-CN" sz="24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目标代码生成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3352800" y="2514600"/>
            <a:ext cx="685800" cy="990600"/>
          </a:xfrm>
          <a:prstGeom prst="downArrow">
            <a:avLst/>
          </a:prstGeom>
          <a:solidFill>
            <a:srgbClr val="FF6600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239618" name="Group 2"/>
          <p:cNvGrpSpPr>
            <a:grpSpLocks/>
          </p:cNvGrpSpPr>
          <p:nvPr/>
        </p:nvGrpSpPr>
        <p:grpSpPr bwMode="auto">
          <a:xfrm>
            <a:off x="1066800" y="1065212"/>
            <a:ext cx="6667500" cy="4878388"/>
            <a:chOff x="944" y="719"/>
            <a:chExt cx="4200" cy="3073"/>
          </a:xfrm>
        </p:grpSpPr>
        <p:sp>
          <p:nvSpPr>
            <p:cNvPr id="239619" name="Text Box 3"/>
            <p:cNvSpPr txBox="1">
              <a:spLocks noChangeAspect="1" noChangeArrowheads="1"/>
            </p:cNvSpPr>
            <p:nvPr/>
          </p:nvSpPr>
          <p:spPr bwMode="auto">
            <a:xfrm>
              <a:off x="2274" y="719"/>
              <a:ext cx="156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239620" name="Rectangle 4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9621" name="Rectangle 5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9622" name="Rectangle 6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9623" name="Rectangle 7"/>
            <p:cNvSpPr>
              <a:spLocks noChangeArrowheads="1"/>
            </p:cNvSpPr>
            <p:nvPr/>
          </p:nvSpPr>
          <p:spPr bwMode="auto">
            <a:xfrm>
              <a:off x="944" y="748"/>
              <a:ext cx="24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/>
              <a:endParaRPr kumimoji="1" lang="zh-CN" altLang="zh-CN" sz="2400"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39624" name="Rectangle 8"/>
            <p:cNvSpPr>
              <a:spLocks noChangeArrowheads="1"/>
            </p:cNvSpPr>
            <p:nvPr/>
          </p:nvSpPr>
          <p:spPr bwMode="auto">
            <a:xfrm>
              <a:off x="2349" y="777"/>
              <a:ext cx="2469" cy="2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39625" name="Text Box 9"/>
            <p:cNvSpPr txBox="1">
              <a:spLocks noChangeAspect="1" noChangeArrowheads="1"/>
            </p:cNvSpPr>
            <p:nvPr/>
          </p:nvSpPr>
          <p:spPr bwMode="auto">
            <a:xfrm>
              <a:off x="2284" y="1952"/>
              <a:ext cx="1565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语义分析程序</a:t>
              </a:r>
            </a:p>
          </p:txBody>
        </p:sp>
        <p:sp>
          <p:nvSpPr>
            <p:cNvPr id="239626" name="Text Box 10"/>
            <p:cNvSpPr txBox="1">
              <a:spLocks noChangeAspect="1" noChangeArrowheads="1"/>
            </p:cNvSpPr>
            <p:nvPr/>
          </p:nvSpPr>
          <p:spPr bwMode="auto">
            <a:xfrm>
              <a:off x="2284" y="1538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语法分析程序</a:t>
              </a:r>
            </a:p>
          </p:txBody>
        </p:sp>
        <p:sp>
          <p:nvSpPr>
            <p:cNvPr id="239627" name="Text Box 11"/>
            <p:cNvSpPr txBox="1">
              <a:spLocks noChangeAspect="1" noChangeArrowheads="1"/>
            </p:cNvSpPr>
            <p:nvPr/>
          </p:nvSpPr>
          <p:spPr bwMode="auto">
            <a:xfrm>
              <a:off x="2317" y="2365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中间代码生成程序</a:t>
              </a:r>
            </a:p>
          </p:txBody>
        </p:sp>
        <p:sp>
          <p:nvSpPr>
            <p:cNvPr id="239628" name="Text Box 12"/>
            <p:cNvSpPr txBox="1">
              <a:spLocks noChangeAspect="1" noChangeArrowheads="1"/>
            </p:cNvSpPr>
            <p:nvPr/>
          </p:nvSpPr>
          <p:spPr bwMode="auto">
            <a:xfrm>
              <a:off x="2284" y="1136"/>
              <a:ext cx="1565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词法分析程序</a:t>
              </a:r>
            </a:p>
          </p:txBody>
        </p:sp>
        <p:sp>
          <p:nvSpPr>
            <p:cNvPr id="239629" name="Text Box 13"/>
            <p:cNvSpPr txBox="1">
              <a:spLocks noChangeAspect="1" noChangeArrowheads="1"/>
            </p:cNvSpPr>
            <p:nvPr/>
          </p:nvSpPr>
          <p:spPr bwMode="auto">
            <a:xfrm>
              <a:off x="2317" y="2778"/>
              <a:ext cx="1566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代码优化程序</a:t>
              </a:r>
            </a:p>
          </p:txBody>
        </p:sp>
        <p:sp>
          <p:nvSpPr>
            <p:cNvPr id="239630" name="Text Box 14"/>
            <p:cNvSpPr txBox="1">
              <a:spLocks noChangeAspect="1" noChangeArrowheads="1"/>
            </p:cNvSpPr>
            <p:nvPr/>
          </p:nvSpPr>
          <p:spPr bwMode="auto">
            <a:xfrm>
              <a:off x="2328" y="3196"/>
              <a:ext cx="1566" cy="2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目标代码生成程序</a:t>
              </a:r>
            </a:p>
          </p:txBody>
        </p:sp>
        <p:sp>
          <p:nvSpPr>
            <p:cNvPr id="239631" name="Text Box 15"/>
            <p:cNvSpPr txBox="1">
              <a:spLocks noChangeAspect="1" noChangeArrowheads="1"/>
            </p:cNvSpPr>
            <p:nvPr/>
          </p:nvSpPr>
          <p:spPr bwMode="auto">
            <a:xfrm>
              <a:off x="2308" y="3585"/>
              <a:ext cx="1565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目标程序</a:t>
              </a:r>
            </a:p>
          </p:txBody>
        </p:sp>
        <p:sp>
          <p:nvSpPr>
            <p:cNvPr id="239632" name="Text Box 16"/>
            <p:cNvSpPr txBox="1">
              <a:spLocks noChangeAspect="1" noChangeArrowheads="1"/>
            </p:cNvSpPr>
            <p:nvPr/>
          </p:nvSpPr>
          <p:spPr bwMode="auto">
            <a:xfrm>
              <a:off x="1222" y="1400"/>
              <a:ext cx="391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表格管理程序</a:t>
              </a:r>
            </a:p>
          </p:txBody>
        </p:sp>
        <p:sp>
          <p:nvSpPr>
            <p:cNvPr id="239633" name="Text Box 17"/>
            <p:cNvSpPr txBox="1">
              <a:spLocks noChangeAspect="1" noChangeArrowheads="1"/>
            </p:cNvSpPr>
            <p:nvPr/>
          </p:nvSpPr>
          <p:spPr bwMode="auto">
            <a:xfrm>
              <a:off x="4562" y="1400"/>
              <a:ext cx="365" cy="172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b="1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b="1">
                  <a:latin typeface="Times New Roman" pitchFamily="18" charset="0"/>
                  <a:ea typeface="宋体" pitchFamily="2" charset="-122"/>
                </a:rPr>
                <a:t>出错处理程序</a:t>
              </a:r>
            </a:p>
          </p:txBody>
        </p:sp>
        <p:sp>
          <p:nvSpPr>
            <p:cNvPr id="239634" name="Line 18"/>
            <p:cNvSpPr>
              <a:spLocks noChangeAspect="1" noChangeShapeType="1"/>
            </p:cNvSpPr>
            <p:nvPr/>
          </p:nvSpPr>
          <p:spPr bwMode="auto">
            <a:xfrm>
              <a:off x="3069" y="919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35" name="Line 19"/>
            <p:cNvSpPr>
              <a:spLocks noChangeAspect="1" noChangeShapeType="1"/>
            </p:cNvSpPr>
            <p:nvPr/>
          </p:nvSpPr>
          <p:spPr bwMode="auto">
            <a:xfrm>
              <a:off x="3080" y="3407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36" name="Line 20"/>
            <p:cNvSpPr>
              <a:spLocks noChangeAspect="1" noChangeShapeType="1"/>
            </p:cNvSpPr>
            <p:nvPr/>
          </p:nvSpPr>
          <p:spPr bwMode="auto">
            <a:xfrm>
              <a:off x="1620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37" name="Line 21"/>
            <p:cNvSpPr>
              <a:spLocks noChangeAspect="1" noChangeShapeType="1"/>
            </p:cNvSpPr>
            <p:nvPr/>
          </p:nvSpPr>
          <p:spPr bwMode="auto">
            <a:xfrm>
              <a:off x="1642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38" name="Line 22"/>
            <p:cNvSpPr>
              <a:spLocks noChangeAspect="1" noChangeShapeType="1"/>
            </p:cNvSpPr>
            <p:nvPr/>
          </p:nvSpPr>
          <p:spPr bwMode="auto">
            <a:xfrm>
              <a:off x="3323" y="1331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39" name="Line 23"/>
            <p:cNvSpPr>
              <a:spLocks noChangeAspect="1" noChangeShapeType="1"/>
            </p:cNvSpPr>
            <p:nvPr/>
          </p:nvSpPr>
          <p:spPr bwMode="auto">
            <a:xfrm>
              <a:off x="3323" y="1744"/>
              <a:ext cx="1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0" name="Line 24"/>
            <p:cNvSpPr>
              <a:spLocks noChangeAspect="1" noChangeShapeType="1"/>
            </p:cNvSpPr>
            <p:nvPr/>
          </p:nvSpPr>
          <p:spPr bwMode="auto">
            <a:xfrm>
              <a:off x="3323" y="2159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1" name="Line 25"/>
            <p:cNvSpPr>
              <a:spLocks noChangeAspect="1" noChangeShapeType="1"/>
            </p:cNvSpPr>
            <p:nvPr/>
          </p:nvSpPr>
          <p:spPr bwMode="auto">
            <a:xfrm>
              <a:off x="3334" y="2572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2" name="Line 26"/>
            <p:cNvSpPr>
              <a:spLocks noChangeAspect="1" noChangeShapeType="1"/>
            </p:cNvSpPr>
            <p:nvPr/>
          </p:nvSpPr>
          <p:spPr bwMode="auto">
            <a:xfrm>
              <a:off x="3334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3" name="Line 27"/>
            <p:cNvSpPr>
              <a:spLocks noChangeAspect="1" noChangeShapeType="1"/>
            </p:cNvSpPr>
            <p:nvPr/>
          </p:nvSpPr>
          <p:spPr bwMode="auto">
            <a:xfrm flipV="1">
              <a:off x="1620" y="1222"/>
              <a:ext cx="641" cy="2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4" name="Line 28"/>
            <p:cNvSpPr>
              <a:spLocks noChangeAspect="1" noChangeShapeType="1"/>
            </p:cNvSpPr>
            <p:nvPr/>
          </p:nvSpPr>
          <p:spPr bwMode="auto">
            <a:xfrm>
              <a:off x="1631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5" name="Line 29"/>
            <p:cNvSpPr>
              <a:spLocks noChangeAspect="1" noChangeShapeType="1"/>
            </p:cNvSpPr>
            <p:nvPr/>
          </p:nvSpPr>
          <p:spPr bwMode="auto">
            <a:xfrm>
              <a:off x="1631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6" name="Line 30"/>
            <p:cNvSpPr>
              <a:spLocks noChangeAspect="1" noChangeShapeType="1"/>
            </p:cNvSpPr>
            <p:nvPr/>
          </p:nvSpPr>
          <p:spPr bwMode="auto">
            <a:xfrm>
              <a:off x="1620" y="3053"/>
              <a:ext cx="653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7" name="Line 31"/>
            <p:cNvSpPr>
              <a:spLocks noChangeAspect="1" noChangeShapeType="1"/>
            </p:cNvSpPr>
            <p:nvPr/>
          </p:nvSpPr>
          <p:spPr bwMode="auto">
            <a:xfrm>
              <a:off x="2818" y="1328"/>
              <a:ext cx="1" cy="2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8" name="Line 32"/>
            <p:cNvSpPr>
              <a:spLocks noChangeAspect="1" noChangeShapeType="1"/>
            </p:cNvSpPr>
            <p:nvPr/>
          </p:nvSpPr>
          <p:spPr bwMode="auto">
            <a:xfrm>
              <a:off x="2818" y="1742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49" name="Line 33"/>
            <p:cNvSpPr>
              <a:spLocks noChangeAspect="1" noChangeShapeType="1"/>
            </p:cNvSpPr>
            <p:nvPr/>
          </p:nvSpPr>
          <p:spPr bwMode="auto">
            <a:xfrm>
              <a:off x="2818" y="215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0" name="Line 34"/>
            <p:cNvSpPr>
              <a:spLocks noChangeAspect="1" noChangeShapeType="1"/>
            </p:cNvSpPr>
            <p:nvPr/>
          </p:nvSpPr>
          <p:spPr bwMode="auto">
            <a:xfrm>
              <a:off x="2830" y="2568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1" name="Line 35"/>
            <p:cNvSpPr>
              <a:spLocks noChangeAspect="1" noChangeShapeType="1"/>
            </p:cNvSpPr>
            <p:nvPr/>
          </p:nvSpPr>
          <p:spPr bwMode="auto">
            <a:xfrm>
              <a:off x="2826" y="2985"/>
              <a:ext cx="1" cy="2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2" name="Line 36"/>
            <p:cNvSpPr>
              <a:spLocks noChangeAspect="1" noChangeShapeType="1"/>
            </p:cNvSpPr>
            <p:nvPr/>
          </p:nvSpPr>
          <p:spPr bwMode="auto">
            <a:xfrm>
              <a:off x="3876" y="1641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3" name="Line 37"/>
            <p:cNvSpPr>
              <a:spLocks noChangeAspect="1" noChangeShapeType="1"/>
            </p:cNvSpPr>
            <p:nvPr/>
          </p:nvSpPr>
          <p:spPr bwMode="auto">
            <a:xfrm>
              <a:off x="3898" y="2039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4" name="Line 38"/>
            <p:cNvSpPr>
              <a:spLocks noChangeAspect="1" noChangeShapeType="1"/>
            </p:cNvSpPr>
            <p:nvPr/>
          </p:nvSpPr>
          <p:spPr bwMode="auto">
            <a:xfrm>
              <a:off x="3887" y="2460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5" name="Line 39"/>
            <p:cNvSpPr>
              <a:spLocks noChangeAspect="1" noChangeShapeType="1"/>
            </p:cNvSpPr>
            <p:nvPr/>
          </p:nvSpPr>
          <p:spPr bwMode="auto">
            <a:xfrm>
              <a:off x="3887" y="2863"/>
              <a:ext cx="65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6" name="Line 40"/>
            <p:cNvSpPr>
              <a:spLocks noChangeAspect="1" noChangeShapeType="1"/>
            </p:cNvSpPr>
            <p:nvPr/>
          </p:nvSpPr>
          <p:spPr bwMode="auto">
            <a:xfrm flipH="1" flipV="1">
              <a:off x="3865" y="1229"/>
              <a:ext cx="664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7" name="Line 41"/>
            <p:cNvSpPr>
              <a:spLocks noChangeAspect="1" noChangeShapeType="1"/>
            </p:cNvSpPr>
            <p:nvPr/>
          </p:nvSpPr>
          <p:spPr bwMode="auto">
            <a:xfrm flipH="1">
              <a:off x="3954" y="3053"/>
              <a:ext cx="576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9658" name="Rectangle 42"/>
            <p:cNvSpPr>
              <a:spLocks noChangeAspect="1" noChangeArrowheads="1"/>
            </p:cNvSpPr>
            <p:nvPr/>
          </p:nvSpPr>
          <p:spPr bwMode="auto">
            <a:xfrm>
              <a:off x="1001" y="987"/>
              <a:ext cx="4143" cy="24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9660" name="Rectangle 44"/>
          <p:cNvSpPr>
            <a:spLocks noChangeArrowheads="1"/>
          </p:cNvSpPr>
          <p:nvPr/>
        </p:nvSpPr>
        <p:spPr bwMode="auto">
          <a:xfrm>
            <a:off x="1295400" y="1903412"/>
            <a:ext cx="1143000" cy="3352800"/>
          </a:xfrm>
          <a:prstGeom prst="rect">
            <a:avLst/>
          </a:prstGeom>
          <a:solidFill>
            <a:srgbClr val="00FF00">
              <a:alpha val="38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9661" name="Rectangle 45"/>
          <p:cNvSpPr>
            <a:spLocks noChangeArrowheads="1"/>
          </p:cNvSpPr>
          <p:nvPr/>
        </p:nvSpPr>
        <p:spPr bwMode="auto">
          <a:xfrm>
            <a:off x="6477000" y="1827212"/>
            <a:ext cx="1143000" cy="3352800"/>
          </a:xfrm>
          <a:prstGeom prst="rect">
            <a:avLst/>
          </a:prstGeom>
          <a:solidFill>
            <a:srgbClr val="00FF00">
              <a:alpha val="38000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表格管理与出错处理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4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14400"/>
            <a:ext cx="7924800" cy="3091696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符号表管理</a:t>
            </a:r>
            <a:endParaRPr lang="en-US" altLang="zh-CN" sz="2400" b="1" dirty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记录源程序中使用的各种符号名称</a:t>
            </a:r>
          </a:p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收集每个符号的各种名的属性信息</a:t>
            </a:r>
          </a:p>
          <a:p>
            <a:pPr lvl="1"/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类型、作用域、分配存储信息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符号表管理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）</a:t>
            </a:r>
          </a:p>
          <a:p>
            <a:pPr lvl="1"/>
            <a:r>
              <a:rPr kumimoji="1" lang="zh-CN" altLang="en-US" sz="24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登录：扫描到说明语句就将标识符登记在符号表中</a:t>
            </a:r>
            <a:endParaRPr kumimoji="1" lang="en-US" altLang="zh-CN" sz="2400" b="1" dirty="0">
              <a:solidFill>
                <a:schemeClr val="tx2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r>
              <a:rPr kumimoji="1" lang="zh-CN" altLang="en-US" sz="24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查找：在执行语句查找标识符的属性，判断语义是否正确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381000"/>
            <a:ext cx="82296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符号</a:t>
            </a:r>
            <a:r>
              <a:rPr lang="zh-CN" altLang="en-US" sz="2800" b="1" kern="0" noProof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表管理</a:t>
            </a:r>
            <a:r>
              <a:rPr lang="zh-CN" altLang="en-US" sz="2800" b="1" kern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cs typeface="+mj-cs"/>
              </a:rPr>
              <a:t>与错误处理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宋体" pitchFamily="2" charset="-122"/>
              <a:ea typeface="宋体" pitchFamily="2" charset="-122"/>
              <a:cs typeface="+mj-cs"/>
            </a:endParaRPr>
          </a:p>
        </p:txBody>
      </p:sp>
      <p:sp>
        <p:nvSpPr>
          <p:cNvPr id="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4343400"/>
            <a:ext cx="7620000" cy="2057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错误检查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报告出错信息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排错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恢复编译工作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C6A5A-FF57-4354-BE7B-4853E6461F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59</a:t>
            </a:fld>
            <a:endParaRPr lang="en-US" altLang="zh-CN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65035D-876E-4BF5-BFAE-624A3802D50A}"/>
              </a:ext>
            </a:extLst>
          </p:cNvPr>
          <p:cNvSpPr txBox="1"/>
          <p:nvPr/>
        </p:nvSpPr>
        <p:spPr>
          <a:xfrm>
            <a:off x="914400" y="1295400"/>
            <a:ext cx="6934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以下四种错误分别在编译的哪个阶段发现</a:t>
            </a:r>
            <a:r>
              <a:rPr lang="en-US" altLang="zh-CN" sz="2400" dirty="0"/>
              <a:t>?(   )</a:t>
            </a:r>
          </a:p>
          <a:p>
            <a:pPr algn="l"/>
            <a:r>
              <a:rPr lang="en-US" altLang="zh-CN" sz="2400" dirty="0"/>
              <a:t>(1) double, a, b;   // </a:t>
            </a:r>
            <a:r>
              <a:rPr lang="zh-CN" altLang="en-US" sz="2400" dirty="0"/>
              <a:t>申明两个</a:t>
            </a:r>
            <a:r>
              <a:rPr lang="en-US" altLang="zh-CN" sz="2400" dirty="0"/>
              <a:t>double</a:t>
            </a:r>
            <a:r>
              <a:rPr lang="zh-CN" altLang="en-US" sz="2400" dirty="0"/>
              <a:t>型变量</a:t>
            </a:r>
            <a:r>
              <a:rPr lang="en-US" altLang="zh-CN" sz="2400" dirty="0"/>
              <a:t> </a:t>
            </a:r>
          </a:p>
          <a:p>
            <a:pPr algn="l"/>
            <a:r>
              <a:rPr lang="en-US" altLang="zh-CN" sz="2400" dirty="0"/>
              <a:t>(2) PI = 3@14;   //</a:t>
            </a:r>
            <a:r>
              <a:rPr lang="zh-CN" altLang="en-US" sz="2400" dirty="0"/>
              <a:t>本意：</a:t>
            </a:r>
            <a:r>
              <a:rPr lang="en-US" altLang="zh-CN" sz="2400" dirty="0"/>
              <a:t>3.14</a:t>
            </a:r>
          </a:p>
          <a:p>
            <a:pPr algn="l"/>
            <a:r>
              <a:rPr lang="en-US" altLang="zh-CN" sz="2400" dirty="0"/>
              <a:t>(3) else </a:t>
            </a:r>
            <a:r>
              <a:rPr lang="zh-CN" altLang="en-US" sz="2400" dirty="0"/>
              <a:t>没有配对的</a:t>
            </a:r>
            <a:r>
              <a:rPr lang="en-US" altLang="zh-CN" sz="2400" dirty="0"/>
              <a:t>if</a:t>
            </a:r>
          </a:p>
          <a:p>
            <a:pPr algn="l"/>
            <a:r>
              <a:rPr lang="en-US" altLang="zh-CN" sz="2400" dirty="0"/>
              <a:t>(4) </a:t>
            </a:r>
            <a:r>
              <a:rPr lang="zh-CN" altLang="en-US" sz="2400" dirty="0"/>
              <a:t>变量没有申明</a:t>
            </a:r>
            <a:endParaRPr lang="en-US" altLang="zh-CN" sz="2400" dirty="0"/>
          </a:p>
          <a:p>
            <a:pPr algn="l"/>
            <a:endParaRPr lang="en-US" altLang="zh-CN" sz="2400" dirty="0"/>
          </a:p>
          <a:p>
            <a:pPr algn="l"/>
            <a:r>
              <a:rPr lang="en-US" altLang="zh-CN" sz="2400" dirty="0"/>
              <a:t>A </a:t>
            </a:r>
            <a:r>
              <a:rPr lang="zh-CN" altLang="en-US" sz="2400" dirty="0"/>
              <a:t>语法分析 词法分析 语法分析 语义分析</a:t>
            </a:r>
            <a:endParaRPr lang="en-US" altLang="zh-CN" sz="2400" dirty="0"/>
          </a:p>
          <a:p>
            <a:pPr algn="l"/>
            <a:r>
              <a:rPr lang="en-US" altLang="zh-CN" sz="2400" dirty="0"/>
              <a:t>B </a:t>
            </a:r>
            <a:r>
              <a:rPr lang="zh-CN" altLang="en-US" sz="2400" dirty="0"/>
              <a:t>词法分析 语义分析 语法分析 语法分析</a:t>
            </a:r>
            <a:endParaRPr lang="en-US" altLang="zh-CN" sz="2400" dirty="0"/>
          </a:p>
          <a:p>
            <a:pPr algn="l"/>
            <a:r>
              <a:rPr lang="en-US" altLang="zh-CN" sz="2400" dirty="0"/>
              <a:t>C </a:t>
            </a:r>
            <a:r>
              <a:rPr lang="zh-CN" altLang="en-US" sz="2400" dirty="0"/>
              <a:t>语义分析 语法分析 词法分析 语义分析</a:t>
            </a:r>
            <a:endParaRPr lang="en-US" altLang="zh-CN" sz="2400" dirty="0"/>
          </a:p>
          <a:p>
            <a:pPr algn="l"/>
            <a:r>
              <a:rPr lang="en-US" altLang="zh-CN" sz="2400" dirty="0"/>
              <a:t>D </a:t>
            </a:r>
            <a:r>
              <a:rPr lang="zh-CN" altLang="en-US" sz="2400" dirty="0"/>
              <a:t>词法分析 语法分析 语法分析 词法分析</a:t>
            </a:r>
            <a:endParaRPr lang="en-US" altLang="zh-CN" sz="2400" dirty="0"/>
          </a:p>
          <a:p>
            <a:pPr algn="l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0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4800" y="1524000"/>
            <a:ext cx="8534400" cy="472440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b="1" dirty="0"/>
              <a:t>学时：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（课堂教学）</a:t>
            </a:r>
            <a:r>
              <a:rPr lang="en-US" altLang="zh-CN" sz="2400" b="1" dirty="0"/>
              <a:t>+32</a:t>
            </a:r>
            <a:r>
              <a:rPr lang="zh-CN" altLang="en-US" sz="2400" b="1" dirty="0"/>
              <a:t>（上机实验）</a:t>
            </a:r>
            <a:endParaRPr lang="en-US" altLang="zh-CN" sz="2400" b="1" dirty="0"/>
          </a:p>
          <a:p>
            <a:r>
              <a:rPr lang="zh-CN" altLang="en-US" sz="2400" b="1" dirty="0"/>
              <a:t>上课时间：</a:t>
            </a:r>
            <a:r>
              <a:rPr lang="en-US" altLang="zh-CN" sz="2400" dirty="0">
                <a:solidFill>
                  <a:srgbClr val="FF0000"/>
                </a:solidFill>
              </a:rPr>
              <a:t>5-12</a:t>
            </a:r>
            <a:r>
              <a:rPr lang="zh-CN" altLang="en-US" sz="2400" dirty="0">
                <a:solidFill>
                  <a:srgbClr val="FF0000"/>
                </a:solidFill>
              </a:rPr>
              <a:t>周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	</a:t>
            </a:r>
            <a:r>
              <a:rPr lang="en-US" altLang="zh-CN" sz="2400" dirty="0">
                <a:solidFill>
                  <a:srgbClr val="0000FF"/>
                </a:solidFill>
              </a:rPr>
              <a:t>5/6</a:t>
            </a:r>
            <a:r>
              <a:rPr lang="zh-CN" altLang="en-US" sz="2400" dirty="0">
                <a:solidFill>
                  <a:srgbClr val="0000FF"/>
                </a:solidFill>
              </a:rPr>
              <a:t>班</a:t>
            </a:r>
            <a:r>
              <a:rPr lang="en-US" altLang="zh-CN" sz="2400" dirty="0">
                <a:solidFill>
                  <a:srgbClr val="FF0000"/>
                </a:solidFill>
              </a:rPr>
              <a:t>	</a:t>
            </a:r>
            <a:r>
              <a:rPr lang="zh-CN" altLang="en-US" sz="2400" dirty="0">
                <a:solidFill>
                  <a:srgbClr val="FF0000"/>
                </a:solidFill>
              </a:rPr>
              <a:t>周二 </a:t>
            </a:r>
            <a:r>
              <a:rPr lang="en-US" altLang="zh-CN" sz="2400" dirty="0">
                <a:solidFill>
                  <a:srgbClr val="FF0000"/>
                </a:solidFill>
              </a:rPr>
              <a:t>3-4</a:t>
            </a:r>
            <a:r>
              <a:rPr lang="zh-CN" altLang="en-US" sz="2400" dirty="0">
                <a:solidFill>
                  <a:srgbClr val="FF0000"/>
                </a:solidFill>
              </a:rPr>
              <a:t>节，周四</a:t>
            </a:r>
            <a:r>
              <a:rPr lang="en-US" altLang="zh-CN" sz="2400" dirty="0">
                <a:solidFill>
                  <a:srgbClr val="FF0000"/>
                </a:solidFill>
              </a:rPr>
              <a:t>1-2</a:t>
            </a:r>
            <a:r>
              <a:rPr lang="zh-CN" altLang="en-US" sz="2400" dirty="0">
                <a:solidFill>
                  <a:srgbClr val="FF0000"/>
                </a:solidFill>
              </a:rPr>
              <a:t>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	</a:t>
            </a:r>
            <a:r>
              <a:rPr lang="en-US" altLang="zh-CN" sz="2400" dirty="0">
                <a:solidFill>
                  <a:srgbClr val="00B050"/>
                </a:solidFill>
              </a:rPr>
              <a:t>7/8</a:t>
            </a:r>
            <a:r>
              <a:rPr lang="zh-CN" altLang="en-US" sz="2400" dirty="0">
                <a:solidFill>
                  <a:srgbClr val="00B050"/>
                </a:solidFill>
              </a:rPr>
              <a:t>班</a:t>
            </a:r>
            <a:r>
              <a:rPr lang="en-US" altLang="zh-CN" sz="2400" dirty="0">
                <a:solidFill>
                  <a:srgbClr val="FF0000"/>
                </a:solidFill>
              </a:rPr>
              <a:t>	</a:t>
            </a:r>
            <a:r>
              <a:rPr lang="zh-CN" altLang="en-US" sz="2400" dirty="0">
                <a:solidFill>
                  <a:srgbClr val="FF0000"/>
                </a:solidFill>
              </a:rPr>
              <a:t>周一</a:t>
            </a:r>
            <a:r>
              <a:rPr lang="en-US" altLang="zh-CN" sz="2400" dirty="0">
                <a:solidFill>
                  <a:srgbClr val="FF0000"/>
                </a:solidFill>
              </a:rPr>
              <a:t>5-6</a:t>
            </a:r>
            <a:r>
              <a:rPr lang="zh-CN" altLang="en-US" sz="2400" dirty="0">
                <a:solidFill>
                  <a:srgbClr val="FF0000"/>
                </a:solidFill>
              </a:rPr>
              <a:t>节， 周三</a:t>
            </a:r>
            <a:r>
              <a:rPr lang="en-US" altLang="zh-CN" sz="2400" dirty="0">
                <a:solidFill>
                  <a:srgbClr val="FF0000"/>
                </a:solidFill>
              </a:rPr>
              <a:t>3-4</a:t>
            </a:r>
            <a:r>
              <a:rPr lang="zh-CN" altLang="en-US" sz="2400" dirty="0">
                <a:solidFill>
                  <a:srgbClr val="FF0000"/>
                </a:solidFill>
              </a:rPr>
              <a:t>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实验时间：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	</a:t>
            </a:r>
            <a:r>
              <a:rPr lang="en-US" altLang="zh-CN" sz="2400" dirty="0">
                <a:solidFill>
                  <a:srgbClr val="0000FF"/>
                </a:solidFill>
              </a:rPr>
              <a:t>5/6</a:t>
            </a:r>
            <a:r>
              <a:rPr lang="zh-CN" altLang="en-US" sz="2400" dirty="0">
                <a:solidFill>
                  <a:srgbClr val="0000FF"/>
                </a:solidFill>
              </a:rPr>
              <a:t>班</a:t>
            </a:r>
            <a:r>
              <a:rPr lang="zh-CN" altLang="en-US" sz="2400" dirty="0">
                <a:solidFill>
                  <a:srgbClr val="FF0000"/>
                </a:solidFill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9,11,12-17</a:t>
            </a:r>
            <a:r>
              <a:rPr lang="zh-CN" altLang="en-US" sz="2400" dirty="0">
                <a:solidFill>
                  <a:srgbClr val="FF0000"/>
                </a:solidFill>
              </a:rPr>
              <a:t>周  周一 </a:t>
            </a:r>
            <a:r>
              <a:rPr lang="en-US" altLang="zh-CN" sz="2400" dirty="0">
                <a:solidFill>
                  <a:srgbClr val="FF0000"/>
                </a:solidFill>
              </a:rPr>
              <a:t>  9-12</a:t>
            </a:r>
            <a:r>
              <a:rPr lang="zh-CN" altLang="en-US" sz="2400" dirty="0">
                <a:solidFill>
                  <a:srgbClr val="FF0000"/>
                </a:solidFill>
              </a:rPr>
              <a:t>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          </a:t>
            </a:r>
            <a:r>
              <a:rPr lang="en-US" altLang="zh-CN" sz="2400" dirty="0">
                <a:solidFill>
                  <a:srgbClr val="00B050"/>
                </a:solidFill>
              </a:rPr>
              <a:t>7/8</a:t>
            </a:r>
            <a:r>
              <a:rPr lang="zh-CN" altLang="en-US" sz="2400" dirty="0">
                <a:solidFill>
                  <a:srgbClr val="00B050"/>
                </a:solidFill>
              </a:rPr>
              <a:t>班</a:t>
            </a:r>
            <a:r>
              <a:rPr lang="zh-CN" altLang="en-US" sz="2400" dirty="0">
                <a:solidFill>
                  <a:srgbClr val="FF0000"/>
                </a:solidFill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</a:rPr>
              <a:t>10-17</a:t>
            </a:r>
            <a:r>
              <a:rPr lang="zh-CN" altLang="en-US" sz="2400" dirty="0">
                <a:solidFill>
                  <a:srgbClr val="FF0000"/>
                </a:solidFill>
              </a:rPr>
              <a:t>周  周三 </a:t>
            </a:r>
            <a:r>
              <a:rPr lang="en-US" altLang="zh-CN" sz="2400" dirty="0">
                <a:solidFill>
                  <a:srgbClr val="FF0000"/>
                </a:solidFill>
              </a:rPr>
              <a:t>5-8</a:t>
            </a:r>
            <a:r>
              <a:rPr lang="zh-CN" altLang="en-US" sz="2400" dirty="0">
                <a:solidFill>
                  <a:srgbClr val="FF0000"/>
                </a:solidFill>
              </a:rPr>
              <a:t>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考试：</a:t>
            </a:r>
            <a:r>
              <a:rPr lang="en-US" altLang="zh-CN" sz="2400" b="1" dirty="0"/>
              <a:t>2021-06-27</a:t>
            </a:r>
            <a:r>
              <a:rPr lang="zh-CN" altLang="en-US" sz="2400" b="1" dirty="0"/>
              <a:t>上午（</a:t>
            </a:r>
            <a:r>
              <a:rPr lang="en-US" altLang="zh-CN" sz="2400" b="1" dirty="0"/>
              <a:t>17</a:t>
            </a:r>
            <a:r>
              <a:rPr lang="zh-CN" altLang="en-US" sz="2400" b="1" dirty="0"/>
              <a:t>周周日）</a:t>
            </a:r>
            <a:endParaRPr lang="en-US" altLang="zh-CN" sz="2400" b="1" dirty="0"/>
          </a:p>
          <a:p>
            <a:pPr>
              <a:buNone/>
            </a:pPr>
            <a:endParaRPr lang="zh-CN" altLang="en-US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2" y="220662"/>
            <a:ext cx="70056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课程信息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6545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810D9E-66FE-4028-A41D-939D2ED8F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60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 descr="街道上有店铺的标志红色背景白色的字&#10;&#10;描述已自动生成">
            <a:extLst>
              <a:ext uri="{FF2B5EF4-FFF2-40B4-BE49-F238E27FC236}">
                <a16:creationId xmlns:a16="http://schemas.microsoft.com/office/drawing/2014/main" id="{681FA14B-50AE-46EF-97ED-70EDEEE3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25056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2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8600" y="925354"/>
            <a:ext cx="81534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200" b="1" dirty="0">
                <a:latin typeface="Times New Roman" pitchFamily="18" charset="0"/>
                <a:ea typeface="宋体" pitchFamily="2" charset="-122"/>
              </a:rPr>
              <a:t>　　在翻译的方式上，编译程序采用了类似于自然语言翻译中使用的笔译和口译两种，分别叫做</a:t>
            </a:r>
            <a:r>
              <a:rPr kumimoji="1" lang="zh-CN" altLang="en-US" sz="22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编译方式</a:t>
            </a:r>
            <a:r>
              <a:rPr kumimoji="1" lang="zh-CN" altLang="en-US" sz="2200" b="1" dirty="0">
                <a:latin typeface="Times New Roman" pitchFamily="18" charset="0"/>
                <a:ea typeface="宋体" pitchFamily="2" charset="-122"/>
              </a:rPr>
              <a:t>和</a:t>
            </a:r>
            <a:r>
              <a:rPr kumimoji="1" lang="zh-CN" altLang="en-US" sz="22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解释方式</a:t>
            </a:r>
            <a:r>
              <a:rPr kumimoji="1" lang="zh-CN" altLang="en-US" sz="2200" b="1" dirty="0">
                <a:latin typeface="Times New Roman" pitchFamily="18" charset="0"/>
                <a:ea typeface="宋体" pitchFamily="2" charset="-122"/>
              </a:rPr>
              <a:t>。采用编译方式的编译程序称为编译型的编译程序，简称编译程序；采用解释方式的编译程序称为解释型的编译程序，简称解释程序。</a:t>
            </a: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200" b="1" dirty="0">
                <a:latin typeface="Times New Roman" pitchFamily="18" charset="0"/>
                <a:ea typeface="宋体" pitchFamily="2" charset="-122"/>
              </a:rPr>
              <a:t>　　编译方式是先翻译后执行，即将整个源程序翻译完毕，再执行目标程序，只需要保存完整的目标程序而无需保存源程序。一次翻译后无需再翻译，可多次执行。</a:t>
            </a:r>
          </a:p>
          <a:p>
            <a:pPr algn="l"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200" b="1" dirty="0">
                <a:latin typeface="Times New Roman" pitchFamily="18" charset="0"/>
                <a:ea typeface="宋体" pitchFamily="2" charset="-122"/>
              </a:rPr>
              <a:t>　　解释方式是边翻译边执行，即翻译一句就执行一句，翻译完毕也执行完毕，只保存源程序无需保存完整的目标程序。执行一次需要翻译一次。 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457200" y="228600"/>
            <a:ext cx="63246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1.3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　解释程序和一些软件工具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334962"/>
          </a:xfrm>
        </p:spPr>
        <p:txBody>
          <a:bodyPr/>
          <a:lstStyle/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1.3.1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解释系统</a:t>
            </a:r>
          </a:p>
        </p:txBody>
      </p:sp>
      <p:sp>
        <p:nvSpPr>
          <p:cNvPr id="35" name="Text Box 11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53276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Font typeface="Wingdings" pitchFamily="2" charset="2"/>
              <a:buChar char="²"/>
            </a:pPr>
            <a:r>
              <a:rPr lang="en-US" altLang="zh-CN" sz="2800" b="1" dirty="0">
                <a:latin typeface="+mn-ea"/>
                <a:ea typeface="+mn-ea"/>
              </a:rPr>
              <a:t> </a:t>
            </a:r>
            <a:r>
              <a:rPr lang="zh-CN" altLang="en-US" sz="2800" b="1" dirty="0">
                <a:latin typeface="+mn-ea"/>
                <a:ea typeface="+mn-ea"/>
              </a:rPr>
              <a:t>比较编译程序和解释程序</a:t>
            </a: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685800" y="2692400"/>
            <a:ext cx="1107996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源程序</a:t>
            </a:r>
          </a:p>
        </p:txBody>
      </p:sp>
      <p:sp>
        <p:nvSpPr>
          <p:cNvPr id="47" name="AutoShape 16"/>
          <p:cNvSpPr>
            <a:spLocks noChangeArrowheads="1"/>
          </p:cNvSpPr>
          <p:nvPr/>
        </p:nvSpPr>
        <p:spPr bwMode="auto">
          <a:xfrm>
            <a:off x="2057400" y="2692401"/>
            <a:ext cx="1308101" cy="35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编译程序</a:t>
            </a:r>
          </a:p>
        </p:txBody>
      </p:sp>
      <p:sp>
        <p:nvSpPr>
          <p:cNvPr id="48" name="Rectangle 17"/>
          <p:cNvSpPr>
            <a:spLocks noChangeArrowheads="1"/>
          </p:cNvSpPr>
          <p:nvPr/>
        </p:nvSpPr>
        <p:spPr bwMode="auto">
          <a:xfrm>
            <a:off x="3657600" y="2692400"/>
            <a:ext cx="1415772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目标程序</a:t>
            </a:r>
          </a:p>
        </p:txBody>
      </p:sp>
      <p:sp>
        <p:nvSpPr>
          <p:cNvPr id="49" name="Line 20"/>
          <p:cNvSpPr>
            <a:spLocks noChangeShapeType="1"/>
          </p:cNvSpPr>
          <p:nvPr/>
        </p:nvSpPr>
        <p:spPr bwMode="auto">
          <a:xfrm>
            <a:off x="1699379" y="2908300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0" name="Line 21"/>
          <p:cNvSpPr>
            <a:spLocks noChangeShapeType="1"/>
          </p:cNvSpPr>
          <p:nvPr/>
        </p:nvSpPr>
        <p:spPr bwMode="auto">
          <a:xfrm>
            <a:off x="3449637" y="2908300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1" name="Rectangle 22"/>
          <p:cNvSpPr>
            <a:spLocks noChangeArrowheads="1"/>
          </p:cNvSpPr>
          <p:nvPr/>
        </p:nvSpPr>
        <p:spPr bwMode="auto">
          <a:xfrm>
            <a:off x="823019" y="3411538"/>
            <a:ext cx="80022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输入</a:t>
            </a:r>
          </a:p>
        </p:txBody>
      </p:sp>
      <p:sp>
        <p:nvSpPr>
          <p:cNvPr id="52" name="AutoShape 23"/>
          <p:cNvSpPr>
            <a:spLocks noChangeArrowheads="1"/>
          </p:cNvSpPr>
          <p:nvPr/>
        </p:nvSpPr>
        <p:spPr bwMode="auto">
          <a:xfrm>
            <a:off x="2057401" y="3411538"/>
            <a:ext cx="1290638" cy="3984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目标程序</a:t>
            </a: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3810000" y="3411538"/>
            <a:ext cx="80022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输出</a:t>
            </a:r>
          </a:p>
        </p:txBody>
      </p:sp>
      <p:sp>
        <p:nvSpPr>
          <p:cNvPr id="54" name="Line 25"/>
          <p:cNvSpPr>
            <a:spLocks noChangeShapeType="1"/>
          </p:cNvSpPr>
          <p:nvPr/>
        </p:nvSpPr>
        <p:spPr bwMode="auto">
          <a:xfrm>
            <a:off x="1681916" y="3627438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>
            <a:off x="3432175" y="3627438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9" name="AutoShape 27"/>
          <p:cNvSpPr>
            <a:spLocks noChangeArrowheads="1"/>
          </p:cNvSpPr>
          <p:nvPr/>
        </p:nvSpPr>
        <p:spPr bwMode="auto">
          <a:xfrm>
            <a:off x="6400801" y="3051175"/>
            <a:ext cx="1524000" cy="3778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解释程序</a:t>
            </a:r>
          </a:p>
        </p:txBody>
      </p:sp>
      <p:sp>
        <p:nvSpPr>
          <p:cNvPr id="40" name="Rectangle 28"/>
          <p:cNvSpPr>
            <a:spLocks noChangeArrowheads="1"/>
          </p:cNvSpPr>
          <p:nvPr/>
        </p:nvSpPr>
        <p:spPr bwMode="auto">
          <a:xfrm>
            <a:off x="8191380" y="3051175"/>
            <a:ext cx="80022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输出</a:t>
            </a:r>
          </a:p>
        </p:txBody>
      </p:sp>
      <p:sp>
        <p:nvSpPr>
          <p:cNvPr id="41" name="Line 29"/>
          <p:cNvSpPr>
            <a:spLocks noChangeShapeType="1"/>
          </p:cNvSpPr>
          <p:nvPr/>
        </p:nvSpPr>
        <p:spPr bwMode="auto">
          <a:xfrm>
            <a:off x="7913627" y="3267075"/>
            <a:ext cx="360363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5352157" y="3411538"/>
            <a:ext cx="800220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>
                <a:latin typeface="宋体" pitchFamily="2" charset="-122"/>
                <a:ea typeface="宋体" pitchFamily="2" charset="-122"/>
              </a:rPr>
              <a:t>输入</a:t>
            </a: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5181600" y="2619375"/>
            <a:ext cx="1107996" cy="4247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Tx/>
              <a:buFontTx/>
              <a:buNone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源程序</a:t>
            </a:r>
          </a:p>
        </p:txBody>
      </p:sp>
      <p:sp>
        <p:nvSpPr>
          <p:cNvPr id="44" name="Line 32"/>
          <p:cNvSpPr>
            <a:spLocks noChangeShapeType="1"/>
          </p:cNvSpPr>
          <p:nvPr/>
        </p:nvSpPr>
        <p:spPr bwMode="auto">
          <a:xfrm>
            <a:off x="6125329" y="2835275"/>
            <a:ext cx="287338" cy="215900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5" name="Line 33"/>
          <p:cNvSpPr>
            <a:spLocks noChangeShapeType="1"/>
          </p:cNvSpPr>
          <p:nvPr/>
        </p:nvSpPr>
        <p:spPr bwMode="auto">
          <a:xfrm flipV="1">
            <a:off x="6052304" y="3411538"/>
            <a:ext cx="360363" cy="144463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5076825" y="2403475"/>
            <a:ext cx="0" cy="1584325"/>
          </a:xfrm>
          <a:prstGeom prst="line">
            <a:avLst/>
          </a:prstGeom>
          <a:noFill/>
          <a:ln w="9525">
            <a:solidFill>
              <a:srgbClr val="666699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5475" y="303213"/>
            <a:ext cx="8061325" cy="458787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解释程序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295400"/>
            <a:ext cx="7924800" cy="4495800"/>
          </a:xfrm>
          <a:prstGeom prst="rect">
            <a:avLst/>
          </a:prstGeom>
        </p:spPr>
        <p:txBody>
          <a:bodyPr/>
          <a:lstStyle/>
          <a:p>
            <a:pPr marL="342900" lvl="1" indent="-342900">
              <a:lnSpc>
                <a:spcPts val="3400"/>
              </a:lnSpc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不产生目标程序文件</a:t>
            </a:r>
          </a:p>
          <a:p>
            <a:pPr>
              <a:lnSpc>
                <a:spcPts val="3400"/>
              </a:lnSpc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不区别翻译阶段和执行阶段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342900" lvl="1" indent="-342900">
              <a:lnSpc>
                <a:spcPts val="3400"/>
              </a:lnSpc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翻译源程序的每条语句后直接执行</a:t>
            </a:r>
          </a:p>
          <a:p>
            <a:pPr marL="342900" lvl="1" indent="-342900">
              <a:lnSpc>
                <a:spcPts val="3400"/>
              </a:lnSpc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程序执行期间一直有解释程序守候</a:t>
            </a:r>
          </a:p>
          <a:p>
            <a:pPr marL="342900" lvl="1" indent="-342900">
              <a:lnSpc>
                <a:spcPts val="3400"/>
              </a:lnSpc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常用于实现虚拟机</a:t>
            </a:r>
          </a:p>
          <a:p>
            <a:pPr marL="0" indent="0">
              <a:lnSpc>
                <a:spcPts val="3400"/>
              </a:lnSpc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著名的解释程序有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语言解释程序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,Lisp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语言解释程序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,UNIX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命令语言解释程序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(shell),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数据库查询语言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SQL 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解释程序以及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bytecode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解释程序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</a:p>
        </p:txBody>
      </p:sp>
      <p:sp>
        <p:nvSpPr>
          <p:cNvPr id="5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2" name="Object 2"/>
          <p:cNvGraphicFramePr>
            <a:graphicFrameLocks noGrp="1" noChangeAspect="1"/>
          </p:cNvGraphicFramePr>
          <p:nvPr>
            <p:ph/>
          </p:nvPr>
        </p:nvGraphicFramePr>
        <p:xfrm>
          <a:off x="381000" y="1177925"/>
          <a:ext cx="8228012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17842" imgH="3461207" progId="Visio.Drawing.11">
                  <p:embed/>
                </p:oleObj>
              </mc:Choice>
              <mc:Fallback>
                <p:oleObj name="Visio" r:id="rId2" imgW="5817842" imgH="3461207" progId="Visio.Drawing.11">
                  <p:embed/>
                  <p:pic>
                    <p:nvPicPr>
                      <p:cNvPr id="0" name="Picture 7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77925"/>
                        <a:ext cx="8228012" cy="446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512762" y="3529012"/>
            <a:ext cx="1600200" cy="533400"/>
          </a:xfrm>
          <a:prstGeom prst="rect">
            <a:avLst/>
          </a:prstGeom>
          <a:solidFill>
            <a:srgbClr val="00FF00">
              <a:alpha val="350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25475" y="303213"/>
            <a:ext cx="8061325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j-cs"/>
              </a:rPr>
              <a:t>解释程序</a:t>
            </a:r>
          </a:p>
        </p:txBody>
      </p:sp>
      <p:sp>
        <p:nvSpPr>
          <p:cNvPr id="7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048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编译程序和解释程序的存储组织有很大不同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447800"/>
            <a:ext cx="8534400" cy="457200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编译程序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处理时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在源语言程序被编译阶段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存储区中要为源程序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中间形式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和目标代码开辟空间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要存放编译用的各种各样表格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比如符号表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在目标代码运行阶段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存储区中主要是目标代码和数据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编译所用的任何信息都不再需要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</a:p>
          <a:p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解释程序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一般是把源程序一条语句一条语句的进行语法分析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转换为一种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内部表示形式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存放在源程序区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比如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解释程序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将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LET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GOTO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这样的关键字表示为一个字节的操作码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标识符用其在符号表的入口位置表示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因为解释程序允许在执行用户程序时修改用户程序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这就要求源程序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符号表等内容始终存放在存储区中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并且存放格式要设计的易于使用和修改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</a:p>
          <a:p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编译阶段和运行阶段存储结构                    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33525" y="1447800"/>
            <a:ext cx="6696075" cy="4114800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FontTx/>
              <a:buNone/>
            </a:pPr>
            <a:r>
              <a:rPr lang="en-US" altLang="zh-CN" dirty="0"/>
              <a:t>    </a:t>
            </a:r>
            <a:r>
              <a:rPr lang="zh-CN" altLang="en-US" dirty="0"/>
              <a:t>编译时                         运行时 </a:t>
            </a:r>
            <a:endParaRPr lang="zh-CN" altLang="en-US" sz="2400" dirty="0"/>
          </a:p>
        </p:txBody>
      </p:sp>
      <p:sp>
        <p:nvSpPr>
          <p:cNvPr id="189444" name="Line 4"/>
          <p:cNvSpPr>
            <a:spLocks noChangeShapeType="1"/>
          </p:cNvSpPr>
          <p:nvPr/>
        </p:nvSpPr>
        <p:spPr bwMode="auto">
          <a:xfrm>
            <a:off x="167005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45" name="Line 5"/>
          <p:cNvSpPr>
            <a:spLocks noChangeShapeType="1"/>
          </p:cNvSpPr>
          <p:nvPr/>
        </p:nvSpPr>
        <p:spPr bwMode="auto">
          <a:xfrm>
            <a:off x="1670050" y="1524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46" name="Line 6"/>
          <p:cNvSpPr>
            <a:spLocks noChangeShapeType="1"/>
          </p:cNvSpPr>
          <p:nvPr/>
        </p:nvSpPr>
        <p:spPr bwMode="auto">
          <a:xfrm>
            <a:off x="396240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47" name="Line 7"/>
          <p:cNvSpPr>
            <a:spLocks noChangeShapeType="1"/>
          </p:cNvSpPr>
          <p:nvPr/>
        </p:nvSpPr>
        <p:spPr bwMode="auto">
          <a:xfrm>
            <a:off x="1670050" y="4876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48" name="Line 8"/>
          <p:cNvSpPr>
            <a:spLocks noChangeShapeType="1"/>
          </p:cNvSpPr>
          <p:nvPr/>
        </p:nvSpPr>
        <p:spPr bwMode="auto">
          <a:xfrm>
            <a:off x="1670050" y="2057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49" name="Line 9"/>
          <p:cNvSpPr>
            <a:spLocks noChangeShapeType="1"/>
          </p:cNvSpPr>
          <p:nvPr/>
        </p:nvSpPr>
        <p:spPr bwMode="auto">
          <a:xfrm>
            <a:off x="1670050" y="2590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0" name="Line 10"/>
          <p:cNvSpPr>
            <a:spLocks noChangeShapeType="1"/>
          </p:cNvSpPr>
          <p:nvPr/>
        </p:nvSpPr>
        <p:spPr bwMode="auto">
          <a:xfrm>
            <a:off x="167005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1" name="Line 11"/>
          <p:cNvSpPr>
            <a:spLocks noChangeShapeType="1"/>
          </p:cNvSpPr>
          <p:nvPr/>
        </p:nvSpPr>
        <p:spPr bwMode="auto">
          <a:xfrm>
            <a:off x="3041650" y="48768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2" name="Line 12"/>
          <p:cNvSpPr>
            <a:spLocks noChangeShapeType="1"/>
          </p:cNvSpPr>
          <p:nvPr/>
        </p:nvSpPr>
        <p:spPr bwMode="auto">
          <a:xfrm>
            <a:off x="3041650" y="34290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3" name="Line 13"/>
          <p:cNvSpPr>
            <a:spLocks noChangeShapeType="1"/>
          </p:cNvSpPr>
          <p:nvPr/>
        </p:nvSpPr>
        <p:spPr bwMode="auto">
          <a:xfrm>
            <a:off x="3041650" y="25908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4" name="Line 14"/>
          <p:cNvSpPr>
            <a:spLocks noChangeShapeType="1"/>
          </p:cNvSpPr>
          <p:nvPr/>
        </p:nvSpPr>
        <p:spPr bwMode="auto">
          <a:xfrm>
            <a:off x="3041650" y="20574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5" name="Line 15"/>
          <p:cNvSpPr>
            <a:spLocks noChangeShapeType="1"/>
          </p:cNvSpPr>
          <p:nvPr/>
        </p:nvSpPr>
        <p:spPr bwMode="auto">
          <a:xfrm>
            <a:off x="3041650" y="1524000"/>
            <a:ext cx="920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9456" name="Rectangle 16"/>
          <p:cNvSpPr>
            <a:spLocks noChangeArrowheads="1"/>
          </p:cNvSpPr>
          <p:nvPr/>
        </p:nvSpPr>
        <p:spPr bwMode="auto">
          <a:xfrm>
            <a:off x="2279650" y="2133600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>
                <a:latin typeface="Times New Roman" pitchFamily="18" charset="0"/>
                <a:ea typeface="宋体" pitchFamily="2" charset="-122"/>
              </a:rPr>
              <a:t>名字表</a:t>
            </a:r>
          </a:p>
        </p:txBody>
      </p:sp>
      <p:sp>
        <p:nvSpPr>
          <p:cNvPr id="189457" name="Rectangle 17"/>
          <p:cNvSpPr>
            <a:spLocks noChangeArrowheads="1"/>
          </p:cNvSpPr>
          <p:nvPr/>
        </p:nvSpPr>
        <p:spPr bwMode="auto">
          <a:xfrm>
            <a:off x="1981200" y="27432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目标代码缓冲区</a:t>
            </a:r>
          </a:p>
        </p:txBody>
      </p:sp>
      <p:sp>
        <p:nvSpPr>
          <p:cNvPr id="189458" name="Rectangle 18"/>
          <p:cNvSpPr>
            <a:spLocks noChangeArrowheads="1"/>
          </p:cNvSpPr>
          <p:nvPr/>
        </p:nvSpPr>
        <p:spPr bwMode="auto">
          <a:xfrm>
            <a:off x="1822450" y="3505200"/>
            <a:ext cx="19050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编译用源程序中</a:t>
            </a:r>
          </a:p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间表示各种表格</a:t>
            </a:r>
          </a:p>
        </p:txBody>
      </p:sp>
      <p:sp>
        <p:nvSpPr>
          <p:cNvPr id="189459" name="Line 19"/>
          <p:cNvSpPr>
            <a:spLocks noChangeShapeType="1"/>
          </p:cNvSpPr>
          <p:nvPr/>
        </p:nvSpPr>
        <p:spPr bwMode="auto">
          <a:xfrm>
            <a:off x="3727450" y="1524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0" name="Line 20"/>
          <p:cNvSpPr>
            <a:spLocks noChangeShapeType="1"/>
          </p:cNvSpPr>
          <p:nvPr/>
        </p:nvSpPr>
        <p:spPr bwMode="auto">
          <a:xfrm>
            <a:off x="3727450" y="2057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1" name="Line 21"/>
          <p:cNvSpPr>
            <a:spLocks noChangeShapeType="1"/>
          </p:cNvSpPr>
          <p:nvPr/>
        </p:nvSpPr>
        <p:spPr bwMode="auto">
          <a:xfrm>
            <a:off x="3727450" y="2590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2" name="Line 22"/>
          <p:cNvSpPr>
            <a:spLocks noChangeShapeType="1"/>
          </p:cNvSpPr>
          <p:nvPr/>
        </p:nvSpPr>
        <p:spPr bwMode="auto">
          <a:xfrm>
            <a:off x="3727450" y="3429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3" name="Line 23"/>
          <p:cNvSpPr>
            <a:spLocks noChangeShapeType="1"/>
          </p:cNvSpPr>
          <p:nvPr/>
        </p:nvSpPr>
        <p:spPr bwMode="auto">
          <a:xfrm>
            <a:off x="3727450" y="487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4" name="Line 24"/>
          <p:cNvSpPr>
            <a:spLocks noChangeShapeType="1"/>
          </p:cNvSpPr>
          <p:nvPr/>
        </p:nvSpPr>
        <p:spPr bwMode="auto">
          <a:xfrm>
            <a:off x="5861050" y="1524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5" name="Line 25"/>
          <p:cNvSpPr>
            <a:spLocks noChangeShapeType="1"/>
          </p:cNvSpPr>
          <p:nvPr/>
        </p:nvSpPr>
        <p:spPr bwMode="auto">
          <a:xfrm>
            <a:off x="5861050" y="4343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6" name="Line 26"/>
          <p:cNvSpPr>
            <a:spLocks noChangeShapeType="1"/>
          </p:cNvSpPr>
          <p:nvPr/>
        </p:nvSpPr>
        <p:spPr bwMode="auto">
          <a:xfrm>
            <a:off x="7918450" y="15240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7" name="Line 27"/>
          <p:cNvSpPr>
            <a:spLocks noChangeShapeType="1"/>
          </p:cNvSpPr>
          <p:nvPr/>
        </p:nvSpPr>
        <p:spPr bwMode="auto">
          <a:xfrm>
            <a:off x="5861050" y="4876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8" name="Line 28"/>
          <p:cNvSpPr>
            <a:spLocks noChangeShapeType="1"/>
          </p:cNvSpPr>
          <p:nvPr/>
        </p:nvSpPr>
        <p:spPr bwMode="auto">
          <a:xfrm>
            <a:off x="5861050" y="1524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69" name="Line 29"/>
          <p:cNvSpPr>
            <a:spLocks noChangeShapeType="1"/>
          </p:cNvSpPr>
          <p:nvPr/>
        </p:nvSpPr>
        <p:spPr bwMode="auto">
          <a:xfrm>
            <a:off x="586105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70" name="Rectangle 30"/>
          <p:cNvSpPr>
            <a:spLocks noChangeArrowheads="1"/>
          </p:cNvSpPr>
          <p:nvPr/>
        </p:nvSpPr>
        <p:spPr bwMode="auto">
          <a:xfrm>
            <a:off x="6470650" y="1752600"/>
            <a:ext cx="685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>
                <a:latin typeface="Times New Roman" pitchFamily="18" charset="0"/>
                <a:ea typeface="宋体" pitchFamily="2" charset="-122"/>
              </a:rPr>
              <a:t>目标代码区</a:t>
            </a:r>
          </a:p>
        </p:txBody>
      </p:sp>
      <p:sp>
        <p:nvSpPr>
          <p:cNvPr id="189471" name="Rectangle 31"/>
          <p:cNvSpPr>
            <a:spLocks noChangeArrowheads="1"/>
          </p:cNvSpPr>
          <p:nvPr/>
        </p:nvSpPr>
        <p:spPr bwMode="auto">
          <a:xfrm>
            <a:off x="6394450" y="2971800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>
                <a:latin typeface="Times New Roman" pitchFamily="18" charset="0"/>
                <a:ea typeface="宋体" pitchFamily="2" charset="-122"/>
              </a:rPr>
              <a:t>数据区</a:t>
            </a:r>
          </a:p>
        </p:txBody>
      </p:sp>
      <p:sp>
        <p:nvSpPr>
          <p:cNvPr id="189472" name="Rectangle 32"/>
          <p:cNvSpPr>
            <a:spLocks noChangeArrowheads="1"/>
          </p:cNvSpPr>
          <p:nvPr/>
        </p:nvSpPr>
        <p:spPr bwMode="auto">
          <a:xfrm>
            <a:off x="1898650" y="1600200"/>
            <a:ext cx="1676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源程序缓冲区</a:t>
            </a:r>
          </a:p>
        </p:txBody>
      </p:sp>
      <p:sp>
        <p:nvSpPr>
          <p:cNvPr id="189473" name="Line 33"/>
          <p:cNvSpPr>
            <a:spLocks noChangeShapeType="1"/>
          </p:cNvSpPr>
          <p:nvPr/>
        </p:nvSpPr>
        <p:spPr bwMode="auto">
          <a:xfrm>
            <a:off x="16700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74" name="Line 34"/>
          <p:cNvSpPr>
            <a:spLocks noChangeShapeType="1"/>
          </p:cNvSpPr>
          <p:nvPr/>
        </p:nvSpPr>
        <p:spPr bwMode="auto">
          <a:xfrm>
            <a:off x="396240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75" name="Line 35"/>
          <p:cNvSpPr>
            <a:spLocks noChangeShapeType="1"/>
          </p:cNvSpPr>
          <p:nvPr/>
        </p:nvSpPr>
        <p:spPr bwMode="auto">
          <a:xfrm>
            <a:off x="58610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89476" name="Line 36"/>
          <p:cNvSpPr>
            <a:spLocks noChangeShapeType="1"/>
          </p:cNvSpPr>
          <p:nvPr/>
        </p:nvSpPr>
        <p:spPr bwMode="auto">
          <a:xfrm>
            <a:off x="7918450" y="457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3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74676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解释系统存储结构</a:t>
            </a:r>
          </a:p>
        </p:txBody>
      </p:sp>
      <p:grpSp>
        <p:nvGrpSpPr>
          <p:cNvPr id="190467" name="Group 3"/>
          <p:cNvGrpSpPr>
            <a:grpSpLocks/>
          </p:cNvGrpSpPr>
          <p:nvPr/>
        </p:nvGrpSpPr>
        <p:grpSpPr bwMode="auto">
          <a:xfrm>
            <a:off x="4648200" y="1219200"/>
            <a:ext cx="2057400" cy="4648603"/>
            <a:chOff x="1344" y="480"/>
            <a:chExt cx="1632" cy="3405"/>
          </a:xfrm>
        </p:grpSpPr>
        <p:grpSp>
          <p:nvGrpSpPr>
            <p:cNvPr id="190468" name="Group 4"/>
            <p:cNvGrpSpPr>
              <a:grpSpLocks/>
            </p:cNvGrpSpPr>
            <p:nvPr/>
          </p:nvGrpSpPr>
          <p:grpSpPr bwMode="auto">
            <a:xfrm>
              <a:off x="1344" y="480"/>
              <a:ext cx="1632" cy="3405"/>
              <a:chOff x="1344" y="480"/>
              <a:chExt cx="1632" cy="3405"/>
            </a:xfrm>
          </p:grpSpPr>
          <p:sp>
            <p:nvSpPr>
              <p:cNvPr id="190469" name="Line 5"/>
              <p:cNvSpPr>
                <a:spLocks noChangeShapeType="1"/>
              </p:cNvSpPr>
              <p:nvPr/>
            </p:nvSpPr>
            <p:spPr bwMode="auto">
              <a:xfrm>
                <a:off x="1344" y="480"/>
                <a:ext cx="0" cy="34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0" name="Line 6"/>
              <p:cNvSpPr>
                <a:spLocks noChangeShapeType="1"/>
              </p:cNvSpPr>
              <p:nvPr/>
            </p:nvSpPr>
            <p:spPr bwMode="auto">
              <a:xfrm>
                <a:off x="1344" y="480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1" name="Line 7"/>
              <p:cNvSpPr>
                <a:spLocks noChangeShapeType="1"/>
              </p:cNvSpPr>
              <p:nvPr/>
            </p:nvSpPr>
            <p:spPr bwMode="auto">
              <a:xfrm>
                <a:off x="2976" y="480"/>
                <a:ext cx="0" cy="340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2" name="Line 8"/>
              <p:cNvSpPr>
                <a:spLocks noChangeShapeType="1"/>
              </p:cNvSpPr>
              <p:nvPr/>
            </p:nvSpPr>
            <p:spPr bwMode="auto">
              <a:xfrm>
                <a:off x="1344" y="100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3" name="Line 9"/>
              <p:cNvSpPr>
                <a:spLocks noChangeShapeType="1"/>
              </p:cNvSpPr>
              <p:nvPr/>
            </p:nvSpPr>
            <p:spPr bwMode="auto">
              <a:xfrm>
                <a:off x="1344" y="148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4" name="Line 10"/>
              <p:cNvSpPr>
                <a:spLocks noChangeShapeType="1"/>
              </p:cNvSpPr>
              <p:nvPr/>
            </p:nvSpPr>
            <p:spPr bwMode="auto">
              <a:xfrm>
                <a:off x="1344" y="2400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5" name="Line 11"/>
              <p:cNvSpPr>
                <a:spLocks noChangeShapeType="1"/>
              </p:cNvSpPr>
              <p:nvPr/>
            </p:nvSpPr>
            <p:spPr bwMode="auto">
              <a:xfrm>
                <a:off x="1344" y="2928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90476" name="Line 12"/>
              <p:cNvSpPr>
                <a:spLocks noChangeShapeType="1"/>
              </p:cNvSpPr>
              <p:nvPr/>
            </p:nvSpPr>
            <p:spPr bwMode="auto">
              <a:xfrm>
                <a:off x="1344" y="3456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sp>
          <p:nvSpPr>
            <p:cNvPr id="190477" name="Rectangle 13"/>
            <p:cNvSpPr>
              <a:spLocks noChangeArrowheads="1"/>
            </p:cNvSpPr>
            <p:nvPr/>
          </p:nvSpPr>
          <p:spPr bwMode="auto">
            <a:xfrm>
              <a:off x="1968" y="624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解释系统</a:t>
              </a:r>
            </a:p>
          </p:txBody>
        </p:sp>
        <p:sp>
          <p:nvSpPr>
            <p:cNvPr id="190478" name="Rectangle 14"/>
            <p:cNvSpPr>
              <a:spLocks noChangeArrowheads="1"/>
            </p:cNvSpPr>
            <p:nvPr/>
          </p:nvSpPr>
          <p:spPr bwMode="auto">
            <a:xfrm>
              <a:off x="1968" y="1104"/>
              <a:ext cx="57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>
                  <a:latin typeface="Times New Roman" pitchFamily="18" charset="0"/>
                  <a:ea typeface="宋体" pitchFamily="2" charset="-122"/>
                </a:rPr>
                <a:t>源程序</a:t>
              </a:r>
            </a:p>
          </p:txBody>
        </p:sp>
        <p:sp>
          <p:nvSpPr>
            <p:cNvPr id="190479" name="Rectangle 15"/>
            <p:cNvSpPr>
              <a:spLocks noChangeArrowheads="1"/>
            </p:cNvSpPr>
            <p:nvPr/>
          </p:nvSpPr>
          <p:spPr bwMode="auto">
            <a:xfrm>
              <a:off x="1920" y="1584"/>
              <a:ext cx="576" cy="6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临时工作单元</a:t>
              </a:r>
            </a:p>
            <a:p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名字表</a:t>
              </a:r>
            </a:p>
          </p:txBody>
        </p:sp>
        <p:sp>
          <p:nvSpPr>
            <p:cNvPr id="190480" name="Rectangle 16"/>
            <p:cNvSpPr>
              <a:spLocks noChangeArrowheads="1"/>
            </p:cNvSpPr>
            <p:nvPr/>
          </p:nvSpPr>
          <p:spPr bwMode="auto">
            <a:xfrm>
              <a:off x="1872" y="2496"/>
              <a:ext cx="576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>
                  <a:latin typeface="Times New Roman" pitchFamily="18" charset="0"/>
                  <a:ea typeface="宋体" pitchFamily="2" charset="-122"/>
                </a:rPr>
                <a:t>标号表</a:t>
              </a:r>
            </a:p>
          </p:txBody>
        </p:sp>
        <p:sp>
          <p:nvSpPr>
            <p:cNvPr id="190481" name="Rectangle 17"/>
            <p:cNvSpPr>
              <a:spLocks noChangeArrowheads="1"/>
            </p:cNvSpPr>
            <p:nvPr/>
          </p:nvSpPr>
          <p:spPr bwMode="auto">
            <a:xfrm>
              <a:off x="1872" y="3024"/>
              <a:ext cx="576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缓冲区</a:t>
              </a:r>
            </a:p>
            <a:p>
              <a:r>
                <a:rPr lang="en-US" altLang="zh-CN" sz="2000" dirty="0"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输入输出</a:t>
              </a:r>
              <a:r>
                <a:rPr lang="en-US" altLang="zh-CN" sz="2000" dirty="0"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190482" name="Rectangle 18"/>
            <p:cNvSpPr>
              <a:spLocks noChangeArrowheads="1"/>
            </p:cNvSpPr>
            <p:nvPr/>
          </p:nvSpPr>
          <p:spPr bwMode="auto">
            <a:xfrm>
              <a:off x="1920" y="3600"/>
              <a:ext cx="576" cy="1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 sz="2000" dirty="0">
                  <a:latin typeface="Times New Roman" pitchFamily="18" charset="0"/>
                  <a:ea typeface="宋体" pitchFamily="2" charset="-122"/>
                </a:rPr>
                <a:t>栈区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14400" y="1628317"/>
            <a:ext cx="2840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源程序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符号表等内容始终存放在存储区中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并且存放格式要设计的易于使用和修改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.</a:t>
            </a:r>
            <a:endParaRPr lang="zh-CN" altLang="en-US" sz="24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>
            <a:off x="4648200" y="5867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00"/>
          </a:p>
        </p:txBody>
      </p:sp>
      <p:sp>
        <p:nvSpPr>
          <p:cNvPr id="22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8061325" cy="258762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1.3.2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处理源程序的软件工具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1295400"/>
            <a:ext cx="6461125" cy="45386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buFontTx/>
              <a:buNone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语言的结构化编辑器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语言程序的调试工具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程序格式化工具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　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4.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语言程序测试工具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5.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程序理解工具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　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6.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高级语言之间的转换工具</a:t>
            </a:r>
            <a:endParaRPr lang="zh-CN" altLang="en-US" sz="24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37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334962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1.3.3 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编译技术的发展</a:t>
            </a:r>
          </a:p>
        </p:txBody>
      </p:sp>
      <p:sp>
        <p:nvSpPr>
          <p:cNvPr id="18" name="灯片编号占位符 1"/>
          <p:cNvSpPr txBox="1">
            <a:spLocks/>
          </p:cNvSpPr>
          <p:nvPr/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352E73-6586-482C-B492-E6FD81B48779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微软雅黑" pitchFamily="34" charset="-122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微软雅黑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600" y="4724400"/>
            <a:ext cx="525780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eaLnBrk="1" hangingPunct="1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重要方向：</a:t>
            </a:r>
            <a:endParaRPr lang="en-US" altLang="zh-CN" sz="2400" b="1" kern="0" dirty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 marL="342900" lvl="0" indent="-342900"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并行编译技术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面向高性能计算</a:t>
            </a:r>
          </a:p>
          <a:p>
            <a:pPr marL="342900" lvl="0" indent="-342900" algn="l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交叉编译技术</a:t>
            </a:r>
            <a:r>
              <a:rPr lang="en-US" altLang="zh-CN" sz="2400" b="1" kern="0" dirty="0">
                <a:latin typeface="宋体" pitchFamily="2" charset="-122"/>
                <a:ea typeface="宋体" pitchFamily="2" charset="-122"/>
              </a:rPr>
              <a:t>– </a:t>
            </a:r>
            <a:r>
              <a:rPr lang="zh-CN" altLang="en-US" sz="2400" b="1" kern="0" dirty="0">
                <a:latin typeface="宋体" pitchFamily="2" charset="-122"/>
                <a:ea typeface="宋体" pitchFamily="2" charset="-122"/>
              </a:rPr>
              <a:t>面向嵌入式计算</a:t>
            </a: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523875" y="882650"/>
            <a:ext cx="770572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编译程序的实现方式</a:t>
            </a:r>
            <a:endParaRPr lang="en-US" altLang="zh-CN" sz="2400" b="1" dirty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手工</a:t>
            </a:r>
          </a:p>
          <a:p>
            <a:pPr marL="1143000" lvl="2" indent="-228600" algn="l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机器语言</a:t>
            </a:r>
          </a:p>
          <a:p>
            <a:pPr marL="1143000" lvl="2" indent="-228600" algn="l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汇编</a:t>
            </a:r>
          </a:p>
          <a:p>
            <a:pPr marL="1143000" lvl="2" indent="-228600" algn="l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系统程序设计语言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自展，交叉编译</a:t>
            </a:r>
            <a:endParaRPr lang="en-US" altLang="en-US" sz="2400" b="1" dirty="0">
              <a:latin typeface="宋体" pitchFamily="2" charset="-122"/>
              <a:ea typeface="宋体" pitchFamily="2" charset="-122"/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自动构造工具，如 </a:t>
            </a:r>
            <a:r>
              <a:rPr lang="en-US" altLang="en-US" sz="2400" b="1" dirty="0" err="1">
                <a:latin typeface="宋体" pitchFamily="2" charset="-122"/>
                <a:ea typeface="宋体" pitchFamily="2" charset="-122"/>
              </a:rPr>
              <a:t>lex</a:t>
            </a:r>
            <a:r>
              <a:rPr lang="en-US" altLang="en-US" sz="24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en-US" sz="2400" b="1" dirty="0" err="1">
                <a:latin typeface="宋体" pitchFamily="2" charset="-122"/>
                <a:ea typeface="宋体" pitchFamily="2" charset="-122"/>
              </a:rPr>
              <a:t>yacc</a:t>
            </a:r>
            <a:endParaRPr lang="en-US" altLang="zh-CN" sz="2400" b="1" dirty="0">
              <a:latin typeface="宋体" pitchFamily="2" charset="-122"/>
              <a:ea typeface="宋体" pitchFamily="2" charset="-122"/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–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编译基础设施（多源语言多目标机体系结构的编译程序构造和编译技术研究平台）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>
            <a:spLocks/>
          </p:cNvSpPr>
          <p:nvPr/>
        </p:nvSpPr>
        <p:spPr>
          <a:xfrm>
            <a:off x="228600" y="990600"/>
            <a:ext cx="8229600" cy="5105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计算机专业主干课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编译程序（系统）是计算机系统的核心支撑软件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贯穿程序语言、运行时系统、体系结构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联系计算机科学和计算机系统的典范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专业工作者必备的基本技能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编译原理的知识影响到专业人员的素质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大量专业工作与编译技术相关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高级语言实现，体系结构设计与优化，硬件综合，二进制翻译，智能编辑器，面向领域的语言以及业务逻辑语言的实现，软件静态分析，逆向工程，调试器，模型驱动的开发，程序验证，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7924800" y="6248400"/>
            <a:ext cx="0" cy="0"/>
          </a:xfrm>
        </p:spPr>
        <p:txBody>
          <a:bodyPr/>
          <a:lstStyle/>
          <a:p>
            <a:fld id="{15DFF75B-BC56-4612-8EB2-E20F1AFDFED8}" type="slidenum">
              <a:rPr lang="en-US" altLang="zh-CN" smtClean="0"/>
              <a:pPr/>
              <a:t>7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33400" y="220662"/>
            <a:ext cx="70056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课程地位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54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24258" name="AutoShape 2"/>
          <p:cNvSpPr>
            <a:spLocks noChangeArrowheads="1"/>
          </p:cNvSpPr>
          <p:nvPr/>
        </p:nvSpPr>
        <p:spPr bwMode="auto">
          <a:xfrm>
            <a:off x="5486400" y="4206875"/>
            <a:ext cx="2743200" cy="838200"/>
          </a:xfrm>
          <a:prstGeom prst="parallelogram">
            <a:avLst>
              <a:gd name="adj" fmla="val 81818"/>
            </a:avLst>
          </a:prstGeom>
          <a:solidFill>
            <a:srgbClr val="CCFFCC"/>
          </a:solidFill>
          <a:ln w="9525" cap="rnd">
            <a:solidFill>
              <a:schemeClr val="bg2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3600">
              <a:solidFill>
                <a:srgbClr val="002060"/>
              </a:solidFill>
              <a:latin typeface="Tahoma" pitchFamily="34" charset="0"/>
              <a:ea typeface="黑体" pitchFamily="2" charset="-122"/>
            </a:endParaRPr>
          </a:p>
        </p:txBody>
      </p:sp>
      <p:sp>
        <p:nvSpPr>
          <p:cNvPr id="224259" name="AutoShape 3"/>
          <p:cNvSpPr>
            <a:spLocks noChangeArrowheads="1"/>
          </p:cNvSpPr>
          <p:nvPr/>
        </p:nvSpPr>
        <p:spPr bwMode="auto">
          <a:xfrm>
            <a:off x="1143000" y="4206875"/>
            <a:ext cx="3429000" cy="838200"/>
          </a:xfrm>
          <a:prstGeom prst="parallelogram">
            <a:avLst>
              <a:gd name="adj" fmla="val 102273"/>
            </a:avLst>
          </a:prstGeom>
          <a:solidFill>
            <a:srgbClr val="CC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24260" name="Rectangle 4"/>
          <p:cNvSpPr>
            <a:spLocks noChangeArrowheads="1"/>
          </p:cNvSpPr>
          <p:nvPr/>
        </p:nvSpPr>
        <p:spPr bwMode="auto">
          <a:xfrm>
            <a:off x="152400" y="1066800"/>
            <a:ext cx="8153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77825" algn="l" eaLnBrk="1" hangingPunct="1">
              <a:lnSpc>
                <a:spcPct val="150000"/>
              </a:lnSpc>
              <a:spcBef>
                <a:spcPct val="10000"/>
              </a:spcBef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   由于目标机指令系统与宿主机的指令系统不同，    编译程序在宿主机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上运行，将应用程序的源程序生成目标机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的代码，这种编译称为交叉编译。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1905000" y="3276600"/>
            <a:ext cx="2057400" cy="1463675"/>
            <a:chOff x="1056" y="2342"/>
            <a:chExt cx="1296" cy="922"/>
          </a:xfrm>
          <a:noFill/>
        </p:grpSpPr>
        <p:sp>
          <p:nvSpPr>
            <p:cNvPr id="224262" name="Freeform 6"/>
            <p:cNvSpPr>
              <a:spLocks/>
            </p:cNvSpPr>
            <p:nvPr/>
          </p:nvSpPr>
          <p:spPr bwMode="auto">
            <a:xfrm>
              <a:off x="1056" y="2352"/>
              <a:ext cx="1296" cy="912"/>
            </a:xfrm>
            <a:custGeom>
              <a:avLst/>
              <a:gdLst>
                <a:gd name="T0" fmla="*/ 0 w 1296"/>
                <a:gd name="T1" fmla="*/ 0 h 912"/>
                <a:gd name="T2" fmla="*/ 0 w 1296"/>
                <a:gd name="T3" fmla="*/ 384 h 912"/>
                <a:gd name="T4" fmla="*/ 384 w 1296"/>
                <a:gd name="T5" fmla="*/ 384 h 912"/>
                <a:gd name="T6" fmla="*/ 384 w 1296"/>
                <a:gd name="T7" fmla="*/ 912 h 912"/>
                <a:gd name="T8" fmla="*/ 864 w 1296"/>
                <a:gd name="T9" fmla="*/ 912 h 912"/>
                <a:gd name="T10" fmla="*/ 864 w 1296"/>
                <a:gd name="T11" fmla="*/ 384 h 912"/>
                <a:gd name="T12" fmla="*/ 1296 w 1296"/>
                <a:gd name="T13" fmla="*/ 384 h 912"/>
                <a:gd name="T14" fmla="*/ 1296 w 1296"/>
                <a:gd name="T15" fmla="*/ 0 h 912"/>
                <a:gd name="T16" fmla="*/ 0 w 1296"/>
                <a:gd name="T1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6" h="912">
                  <a:moveTo>
                    <a:pt x="0" y="0"/>
                  </a:moveTo>
                  <a:lnTo>
                    <a:pt x="0" y="384"/>
                  </a:lnTo>
                  <a:lnTo>
                    <a:pt x="384" y="384"/>
                  </a:lnTo>
                  <a:lnTo>
                    <a:pt x="384" y="912"/>
                  </a:lnTo>
                  <a:lnTo>
                    <a:pt x="864" y="912"/>
                  </a:lnTo>
                  <a:lnTo>
                    <a:pt x="864" y="384"/>
                  </a:lnTo>
                  <a:lnTo>
                    <a:pt x="1296" y="384"/>
                  </a:lnTo>
                  <a:lnTo>
                    <a:pt x="129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224263" name="Text Box 7"/>
            <p:cNvSpPr txBox="1">
              <a:spLocks noChangeArrowheads="1"/>
            </p:cNvSpPr>
            <p:nvPr/>
          </p:nvSpPr>
          <p:spPr bwMode="auto">
            <a:xfrm>
              <a:off x="1158" y="2342"/>
              <a:ext cx="276" cy="40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rgbClr val="002060"/>
                  </a:solidFill>
                  <a:latin typeface="Tahoma" pitchFamily="34" charset="0"/>
                  <a:ea typeface="黑体" pitchFamily="2" charset="-122"/>
                </a:rPr>
                <a:t>S</a:t>
              </a:r>
            </a:p>
          </p:txBody>
        </p:sp>
        <p:sp>
          <p:nvSpPr>
            <p:cNvPr id="224264" name="Text Box 8"/>
            <p:cNvSpPr txBox="1">
              <a:spLocks noChangeArrowheads="1"/>
            </p:cNvSpPr>
            <p:nvPr/>
          </p:nvSpPr>
          <p:spPr bwMode="auto">
            <a:xfrm>
              <a:off x="1928" y="2342"/>
              <a:ext cx="320" cy="40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rgbClr val="002060"/>
                  </a:solidFill>
                  <a:latin typeface="Tahoma" pitchFamily="34" charset="0"/>
                  <a:ea typeface="黑体" pitchFamily="2" charset="-122"/>
                </a:rPr>
                <a:t>O</a:t>
              </a:r>
            </a:p>
          </p:txBody>
        </p:sp>
        <p:sp>
          <p:nvSpPr>
            <p:cNvPr id="224265" name="Text Box 9"/>
            <p:cNvSpPr txBox="1">
              <a:spLocks noChangeArrowheads="1"/>
            </p:cNvSpPr>
            <p:nvPr/>
          </p:nvSpPr>
          <p:spPr bwMode="auto">
            <a:xfrm>
              <a:off x="1593" y="2822"/>
              <a:ext cx="223" cy="40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rgbClr val="002060"/>
                  </a:solidFill>
                  <a:latin typeface="Tahoma" pitchFamily="34" charset="0"/>
                  <a:ea typeface="黑体" pitchFamily="2" charset="-122"/>
                </a:rPr>
                <a:t>I</a:t>
              </a:r>
            </a:p>
          </p:txBody>
        </p:sp>
      </p:grpSp>
      <p:sp>
        <p:nvSpPr>
          <p:cNvPr id="224266" name="Rectangle 10"/>
          <p:cNvSpPr>
            <a:spLocks noChangeArrowheads="1"/>
          </p:cNvSpPr>
          <p:nvPr/>
        </p:nvSpPr>
        <p:spPr bwMode="auto">
          <a:xfrm>
            <a:off x="6629400" y="3444875"/>
            <a:ext cx="762000" cy="12192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3600">
                <a:solidFill>
                  <a:srgbClr val="002060"/>
                </a:solidFill>
                <a:latin typeface="Tahoma" pitchFamily="34" charset="0"/>
                <a:ea typeface="黑体" pitchFamily="2" charset="-122"/>
              </a:rPr>
              <a:t>O</a:t>
            </a:r>
          </a:p>
        </p:txBody>
      </p:sp>
      <p:sp>
        <p:nvSpPr>
          <p:cNvPr id="224267" name="Text Box 11"/>
          <p:cNvSpPr txBox="1">
            <a:spLocks noChangeArrowheads="1"/>
          </p:cNvSpPr>
          <p:nvPr/>
        </p:nvSpPr>
        <p:spPr bwMode="auto">
          <a:xfrm>
            <a:off x="1447800" y="4435475"/>
            <a:ext cx="458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D880"/>
                    </a:gs>
                    <a:gs pos="100000">
                      <a:srgbClr val="D8FFD8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i="1">
                <a:solidFill>
                  <a:srgbClr val="002060"/>
                </a:solidFill>
                <a:latin typeface="Tahoma" pitchFamily="34" charset="0"/>
                <a:ea typeface="黑体" pitchFamily="2" charset="-122"/>
              </a:rPr>
              <a:t>A</a:t>
            </a:r>
            <a:endParaRPr lang="en-US" altLang="zh-CN" sz="3600">
              <a:solidFill>
                <a:srgbClr val="002060"/>
              </a:solidFill>
              <a:latin typeface="Tahoma" pitchFamily="34" charset="0"/>
              <a:ea typeface="黑体" pitchFamily="2" charset="-122"/>
            </a:endParaRPr>
          </a:p>
        </p:txBody>
      </p:sp>
      <p:sp>
        <p:nvSpPr>
          <p:cNvPr id="224268" name="Text Box 12"/>
          <p:cNvSpPr txBox="1">
            <a:spLocks noChangeArrowheads="1"/>
          </p:cNvSpPr>
          <p:nvPr/>
        </p:nvSpPr>
        <p:spPr bwMode="auto">
          <a:xfrm>
            <a:off x="5754687" y="4419600"/>
            <a:ext cx="454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D880"/>
                    </a:gs>
                    <a:gs pos="100000">
                      <a:srgbClr val="D8FFD8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i="1">
                <a:solidFill>
                  <a:srgbClr val="002060"/>
                </a:solidFill>
                <a:latin typeface="Tahoma" pitchFamily="34" charset="0"/>
                <a:ea typeface="黑体" pitchFamily="2" charset="-122"/>
              </a:rPr>
              <a:t>B</a:t>
            </a:r>
            <a:endParaRPr lang="en-US" altLang="zh-CN" sz="3600">
              <a:solidFill>
                <a:srgbClr val="002060"/>
              </a:solidFill>
              <a:latin typeface="Tahoma" pitchFamily="34" charset="0"/>
              <a:ea typeface="黑体" pitchFamily="2" charset="-122"/>
            </a:endParaRPr>
          </a:p>
        </p:txBody>
      </p:sp>
      <p:sp>
        <p:nvSpPr>
          <p:cNvPr id="224269" name="Rectangle 13"/>
          <p:cNvSpPr>
            <a:spLocks noChangeArrowheads="1"/>
          </p:cNvSpPr>
          <p:nvPr/>
        </p:nvSpPr>
        <p:spPr bwMode="auto">
          <a:xfrm>
            <a:off x="304800" y="152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交叉编译程序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629400" y="6477000"/>
            <a:ext cx="2133600" cy="244475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23234" name="Freeform 2"/>
          <p:cNvSpPr>
            <a:spLocks/>
          </p:cNvSpPr>
          <p:nvPr/>
        </p:nvSpPr>
        <p:spPr bwMode="auto">
          <a:xfrm>
            <a:off x="2232025" y="4054475"/>
            <a:ext cx="1379538" cy="111125"/>
          </a:xfrm>
          <a:custGeom>
            <a:avLst/>
            <a:gdLst>
              <a:gd name="T0" fmla="*/ 2173 w 2173"/>
              <a:gd name="T1" fmla="*/ 0 h 174"/>
              <a:gd name="T2" fmla="*/ 1938 w 2173"/>
              <a:gd name="T3" fmla="*/ 69 h 174"/>
              <a:gd name="T4" fmla="*/ 1696 w 2173"/>
              <a:gd name="T5" fmla="*/ 125 h 174"/>
              <a:gd name="T6" fmla="*/ 1461 w 2173"/>
              <a:gd name="T7" fmla="*/ 160 h 174"/>
              <a:gd name="T8" fmla="*/ 1219 w 2173"/>
              <a:gd name="T9" fmla="*/ 174 h 174"/>
              <a:gd name="T10" fmla="*/ 977 w 2173"/>
              <a:gd name="T11" fmla="*/ 174 h 174"/>
              <a:gd name="T12" fmla="*/ 734 w 2173"/>
              <a:gd name="T13" fmla="*/ 160 h 174"/>
              <a:gd name="T14" fmla="*/ 492 w 2173"/>
              <a:gd name="T15" fmla="*/ 125 h 174"/>
              <a:gd name="T16" fmla="*/ 250 w 2173"/>
              <a:gd name="T17" fmla="*/ 69 h 174"/>
              <a:gd name="T18" fmla="*/ 0 w 2173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73" h="174">
                <a:moveTo>
                  <a:pt x="2173" y="0"/>
                </a:moveTo>
                <a:lnTo>
                  <a:pt x="1938" y="69"/>
                </a:lnTo>
                <a:lnTo>
                  <a:pt x="1696" y="125"/>
                </a:lnTo>
                <a:lnTo>
                  <a:pt x="1461" y="160"/>
                </a:lnTo>
                <a:lnTo>
                  <a:pt x="1219" y="174"/>
                </a:lnTo>
                <a:lnTo>
                  <a:pt x="977" y="174"/>
                </a:lnTo>
                <a:lnTo>
                  <a:pt x="734" y="160"/>
                </a:lnTo>
                <a:lnTo>
                  <a:pt x="492" y="125"/>
                </a:lnTo>
                <a:lnTo>
                  <a:pt x="250" y="69"/>
                </a:lnTo>
                <a:lnTo>
                  <a:pt x="0" y="0"/>
                </a:lnTo>
              </a:path>
            </a:pathLst>
          </a:custGeom>
          <a:noFill/>
          <a:ln w="508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35" name="Freeform 3"/>
          <p:cNvSpPr>
            <a:spLocks/>
          </p:cNvSpPr>
          <p:nvPr/>
        </p:nvSpPr>
        <p:spPr bwMode="auto">
          <a:xfrm>
            <a:off x="2232025" y="4237038"/>
            <a:ext cx="1379538" cy="111125"/>
          </a:xfrm>
          <a:custGeom>
            <a:avLst/>
            <a:gdLst>
              <a:gd name="T0" fmla="*/ 2173 w 2173"/>
              <a:gd name="T1" fmla="*/ 0 h 174"/>
              <a:gd name="T2" fmla="*/ 1938 w 2173"/>
              <a:gd name="T3" fmla="*/ 69 h 174"/>
              <a:gd name="T4" fmla="*/ 1696 w 2173"/>
              <a:gd name="T5" fmla="*/ 125 h 174"/>
              <a:gd name="T6" fmla="*/ 1461 w 2173"/>
              <a:gd name="T7" fmla="*/ 160 h 174"/>
              <a:gd name="T8" fmla="*/ 1219 w 2173"/>
              <a:gd name="T9" fmla="*/ 174 h 174"/>
              <a:gd name="T10" fmla="*/ 977 w 2173"/>
              <a:gd name="T11" fmla="*/ 174 h 174"/>
              <a:gd name="T12" fmla="*/ 734 w 2173"/>
              <a:gd name="T13" fmla="*/ 160 h 174"/>
              <a:gd name="T14" fmla="*/ 492 w 2173"/>
              <a:gd name="T15" fmla="*/ 125 h 174"/>
              <a:gd name="T16" fmla="*/ 250 w 2173"/>
              <a:gd name="T17" fmla="*/ 69 h 174"/>
              <a:gd name="T18" fmla="*/ 0 w 2173"/>
              <a:gd name="T1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73" h="174">
                <a:moveTo>
                  <a:pt x="2173" y="0"/>
                </a:moveTo>
                <a:lnTo>
                  <a:pt x="1938" y="69"/>
                </a:lnTo>
                <a:lnTo>
                  <a:pt x="1696" y="125"/>
                </a:lnTo>
                <a:lnTo>
                  <a:pt x="1461" y="160"/>
                </a:lnTo>
                <a:lnTo>
                  <a:pt x="1219" y="174"/>
                </a:lnTo>
                <a:lnTo>
                  <a:pt x="977" y="174"/>
                </a:lnTo>
                <a:lnTo>
                  <a:pt x="734" y="160"/>
                </a:lnTo>
                <a:lnTo>
                  <a:pt x="492" y="125"/>
                </a:lnTo>
                <a:lnTo>
                  <a:pt x="250" y="69"/>
                </a:lnTo>
                <a:lnTo>
                  <a:pt x="0" y="0"/>
                </a:lnTo>
              </a:path>
            </a:pathLst>
          </a:custGeom>
          <a:noFill/>
          <a:ln w="508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3236" name="Object 4"/>
          <p:cNvGraphicFramePr>
            <a:graphicFrameLocks noChangeAspect="1"/>
          </p:cNvGraphicFramePr>
          <p:nvPr/>
        </p:nvGraphicFramePr>
        <p:xfrm>
          <a:off x="457200" y="1066800"/>
          <a:ext cx="8027987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9945624" imgH="5809488" progId="Word.Document.8">
                  <p:embed/>
                </p:oleObj>
              </mc:Choice>
              <mc:Fallback>
                <p:oleObj name="文档" r:id="rId2" imgW="9945624" imgH="5809488" progId="Word.Document.8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066800"/>
                        <a:ext cx="8027987" cy="468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3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04800"/>
            <a:ext cx="8229600" cy="223838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嵌入式系统开发环境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4D6408-F155-4822-ABC7-D7259C5161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72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AE44DF-1E1B-429C-865F-3F2FF3A0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949" y="3853934"/>
            <a:ext cx="2142857" cy="1485714"/>
          </a:xfrm>
          <a:prstGeom prst="rect">
            <a:avLst/>
          </a:prstGeom>
        </p:spPr>
      </p:pic>
      <p:pic>
        <p:nvPicPr>
          <p:cNvPr id="10" name="图片 9" descr="电子设备的屏幕&#10;&#10;中度可信度描述已自动生成">
            <a:extLst>
              <a:ext uri="{FF2B5EF4-FFF2-40B4-BE49-F238E27FC236}">
                <a16:creationId xmlns:a16="http://schemas.microsoft.com/office/drawing/2014/main" id="{EBAB3AA5-16BD-41CC-9A8A-A52930442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06" y="1219200"/>
            <a:ext cx="2780286" cy="1307860"/>
          </a:xfrm>
          <a:prstGeom prst="rect">
            <a:avLst/>
          </a:prstGeom>
        </p:spPr>
      </p:pic>
      <p:pic>
        <p:nvPicPr>
          <p:cNvPr id="12" name="图片 11" descr="图片包含 物体, 桌子, 游戏机, 电话&#10;&#10;描述已自动生成">
            <a:extLst>
              <a:ext uri="{FF2B5EF4-FFF2-40B4-BE49-F238E27FC236}">
                <a16:creationId xmlns:a16="http://schemas.microsoft.com/office/drawing/2014/main" id="{77A6BD2A-8AA0-4B41-B097-010B872369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98" y="1193560"/>
            <a:ext cx="2667000" cy="2667000"/>
          </a:xfrm>
          <a:prstGeom prst="rect">
            <a:avLst/>
          </a:prstGeom>
        </p:spPr>
      </p:pic>
      <p:pic>
        <p:nvPicPr>
          <p:cNvPr id="14" name="图片 13" descr="桌子上的手机&#10;&#10;低可信度描述已自动生成">
            <a:extLst>
              <a:ext uri="{FF2B5EF4-FFF2-40B4-BE49-F238E27FC236}">
                <a16:creationId xmlns:a16="http://schemas.microsoft.com/office/drawing/2014/main" id="{422AFA70-704D-46FE-948F-589EA912A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4" y="1219200"/>
            <a:ext cx="3200400" cy="3200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53B8FA-E73D-481B-96E0-86E71DB2B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23851">
            <a:off x="2962287" y="3108247"/>
            <a:ext cx="419048" cy="23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79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2435D5-AB6F-460D-A094-A4575121F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73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187E496C-1865-4010-B548-096D7067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790"/>
            <a:ext cx="9144000" cy="64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6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52C739-5558-4CA0-A707-21BBC7E3F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52E73-6586-482C-B492-E6FD81B48779}" type="slidenum">
              <a:rPr lang="en-US" altLang="zh-CN" smtClean="0"/>
              <a:pPr/>
              <a:t>74</a:t>
            </a:fld>
            <a:endParaRPr lang="en-US" altLang="zh-CN"/>
          </a:p>
          <a:p>
            <a:endParaRPr lang="en-US" altLang="zh-CN" dirty="0"/>
          </a:p>
        </p:txBody>
      </p:sp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E46CE67-35F3-4203-AE8A-90C49A5AC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9"/>
          <a:stretch/>
        </p:blipFill>
        <p:spPr>
          <a:xfrm>
            <a:off x="236807" y="232112"/>
            <a:ext cx="8588274" cy="6400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E56880-24D2-4570-A82E-88FA45057FE7}"/>
              </a:ext>
            </a:extLst>
          </p:cNvPr>
          <p:cNvSpPr txBox="1"/>
          <p:nvPr/>
        </p:nvSpPr>
        <p:spPr>
          <a:xfrm>
            <a:off x="7113537" y="5734924"/>
            <a:ext cx="1793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dirty="0"/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IEEE802.15.4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939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C386-4C37-4124-A293-A9767B3C893D}" type="slidenum">
              <a:rPr lang="en-US" altLang="zh-CN"/>
              <a:pPr/>
              <a:t>75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152400" y="36513"/>
            <a:ext cx="723900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一些编译基础设施</a:t>
            </a:r>
          </a:p>
        </p:txBody>
      </p:sp>
      <p:sp>
        <p:nvSpPr>
          <p:cNvPr id="226307" name="Rectangle 3"/>
          <p:cNvSpPr>
            <a:spLocks noChangeArrowheads="1"/>
          </p:cNvSpPr>
          <p:nvPr/>
        </p:nvSpPr>
        <p:spPr bwMode="auto">
          <a:xfrm>
            <a:off x="76200" y="966787"/>
            <a:ext cx="8915400" cy="552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编译基础设施（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Compiler Infrastructure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pPr marL="742950" lvl="1" indent="-285750" algn="l" eaLnBrk="1" hangingPunct="1">
              <a:spcBef>
                <a:spcPts val="0"/>
              </a:spcBef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NCI (National Compiler Infrastructure) project</a:t>
            </a:r>
          </a:p>
          <a:p>
            <a:pPr marL="1143000" lvl="2" indent="-228600" algn="l" eaLnBrk="1" hangingPunct="1">
              <a:spcBef>
                <a:spcPts val="0"/>
              </a:spcBef>
              <a:buFontTx/>
              <a:buChar char="•"/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 SUIF     (Stanford University) </a:t>
            </a:r>
            <a:endParaRPr lang="en-US" altLang="zh-CN" sz="2000" b="1" i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143000" lvl="2" indent="-228600" algn="l" eaLnBrk="1" hangingPunct="1">
              <a:spcBef>
                <a:spcPts val="0"/>
              </a:spcBef>
              <a:buFontTx/>
              <a:buChar char="•"/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  Zephyr (Virginia University and Princeton University ) </a:t>
            </a:r>
            <a:endParaRPr lang="en-US" altLang="zh-CN" sz="2000" b="1" i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 algn="l" eaLnBrk="1" hangingPunct="1">
              <a:spcBef>
                <a:spcPts val="0"/>
              </a:spcBef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Trimaran compiler infrastructure</a:t>
            </a:r>
          </a:p>
          <a:p>
            <a:pPr marL="1143000" lvl="2" indent="-228600" algn="l" eaLnBrk="1" hangingPunct="1">
              <a:spcBef>
                <a:spcPts val="0"/>
              </a:spcBef>
              <a:buFontTx/>
              <a:buChar char="•"/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 IMPACT          (UIUC ) </a:t>
            </a:r>
            <a:endParaRPr lang="en-US" altLang="zh-CN" sz="2000" b="1" i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143000" lvl="2" indent="-228600" algn="l" eaLnBrk="1" hangingPunct="1">
              <a:spcBef>
                <a:spcPts val="0"/>
              </a:spcBef>
              <a:buFontTx/>
              <a:buChar char="•"/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  CAR         (Hewlett Packard Laboratories) </a:t>
            </a:r>
            <a:endParaRPr lang="en-US" altLang="zh-CN" sz="2000" b="1" i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1143000" lvl="2" indent="-228600" algn="l" eaLnBrk="1" hangingPunct="1">
              <a:spcBef>
                <a:spcPts val="0"/>
              </a:spcBef>
              <a:buFontTx/>
              <a:buChar char="•"/>
            </a:pP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lang="en-US" altLang="zh-CN" sz="2000" b="1" dirty="0" err="1">
                <a:latin typeface="Times New Roman" pitchFamily="18" charset="0"/>
                <a:ea typeface="+mn-ea"/>
                <a:cs typeface="Times New Roman" pitchFamily="18" charset="0"/>
              </a:rPr>
              <a:t>ReaCT</a:t>
            </a: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-ILP      (NYU and GIT) </a:t>
            </a:r>
            <a:endParaRPr lang="en-US" altLang="zh-CN" sz="2000" b="1" i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 algn="l" eaLnBrk="1" hangingPunct="1"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GCC  </a:t>
            </a: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  <a:hlinkClick r:id="rId2"/>
              </a:rPr>
              <a:t>https://gcc.gnu.org/</a:t>
            </a:r>
            <a:endParaRPr lang="en-US" altLang="zh-CN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742950" lvl="1" indent="-285750" algn="l" eaLnBrk="1" hangingPunct="1">
              <a:spcBef>
                <a:spcPts val="600"/>
              </a:spcBef>
            </a:pPr>
            <a:r>
              <a:rPr lang="en-US" altLang="zh-CN" sz="24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GCC, the GNU Compiler Collection</a:t>
            </a:r>
          </a:p>
          <a:p>
            <a:pPr marL="1143000" lvl="2" indent="-228600" algn="l" eaLnBrk="1" hangingPunct="1">
              <a:spcBef>
                <a:spcPts val="0"/>
              </a:spcBef>
            </a:pPr>
            <a:endParaRPr lang="en-US" altLang="zh-CN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46088" lvl="2" indent="-228600" algn="l" eaLnBrk="1" hangingPunct="1">
              <a:spcBef>
                <a:spcPts val="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LLVM</a:t>
            </a: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  <a:hlinkClick r:id="rId3"/>
              </a:rPr>
              <a:t>https://llvm.org/</a:t>
            </a:r>
            <a:endParaRPr lang="en-US" altLang="zh-CN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46088" lvl="2" indent="-228600" algn="l" eaLnBrk="1" hangingPunct="1">
              <a:spcBef>
                <a:spcPts val="0"/>
              </a:spcBef>
            </a:pP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 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The LLVM Project is a collection of modular and reusable compiler and toolchain technologies.</a:t>
            </a:r>
            <a:endParaRPr lang="en-US" altLang="zh-CN" sz="22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76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7F1A96-28CB-482D-A46F-A2038B7513DC}"/>
              </a:ext>
            </a:extLst>
          </p:cNvPr>
          <p:cNvSpPr txBox="1"/>
          <p:nvPr/>
        </p:nvSpPr>
        <p:spPr>
          <a:xfrm>
            <a:off x="304801" y="1173776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图灵奖得主</a:t>
            </a:r>
            <a:r>
              <a:rPr lang="en-US" altLang="zh-CN" sz="2400" dirty="0"/>
              <a:t>Niklaus Wirth</a:t>
            </a:r>
            <a:r>
              <a:rPr lang="zh-CN" altLang="en-US" sz="2400" dirty="0"/>
              <a:t>，</a:t>
            </a:r>
            <a:r>
              <a:rPr lang="en-US" altLang="zh-CN" sz="2400" dirty="0"/>
              <a:t>PASCAL</a:t>
            </a:r>
            <a:r>
              <a:rPr lang="zh-CN" altLang="en-US" sz="2400" dirty="0"/>
              <a:t>之父</a:t>
            </a:r>
            <a:endParaRPr lang="en-US" altLang="zh-CN" sz="2400" dirty="0"/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Algorithm + Data Structures = Programs</a:t>
            </a:r>
          </a:p>
          <a:p>
            <a:pPr algn="l"/>
            <a:r>
              <a:rPr lang="en-US" altLang="zh-CN" sz="2400" dirty="0"/>
              <a:t>PL/0</a:t>
            </a:r>
            <a:r>
              <a:rPr lang="zh-CN" altLang="en-US" sz="2400" dirty="0"/>
              <a:t>编译系统 ：编译程序 </a:t>
            </a:r>
            <a:r>
              <a:rPr lang="en-US" altLang="zh-CN" sz="2400" dirty="0"/>
              <a:t>+ </a:t>
            </a:r>
            <a:r>
              <a:rPr lang="zh-CN" altLang="en-US" sz="2400" dirty="0"/>
              <a:t>解释程序 </a:t>
            </a:r>
            <a:endParaRPr lang="en-US" altLang="zh-CN" sz="24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C2A720-4BCC-4394-884F-4D540121F58E}"/>
              </a:ext>
            </a:extLst>
          </p:cNvPr>
          <p:cNvGrpSpPr/>
          <p:nvPr/>
        </p:nvGrpSpPr>
        <p:grpSpPr>
          <a:xfrm>
            <a:off x="2132598" y="3689115"/>
            <a:ext cx="4344402" cy="1055132"/>
            <a:chOff x="1066800" y="3733800"/>
            <a:chExt cx="4344402" cy="10551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101C45D-412F-4148-8FA5-2A3C12B22ABA}"/>
                </a:ext>
              </a:extLst>
            </p:cNvPr>
            <p:cNvSpPr txBox="1"/>
            <p:nvPr/>
          </p:nvSpPr>
          <p:spPr>
            <a:xfrm>
              <a:off x="1245845" y="386760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PL/0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F24EAA-2FCA-45BA-B8CB-2D4BCD393B31}"/>
                </a:ext>
              </a:extLst>
            </p:cNvPr>
            <p:cNvSpPr txBox="1"/>
            <p:nvPr/>
          </p:nvSpPr>
          <p:spPr>
            <a:xfrm>
              <a:off x="4098022" y="3867604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</a:rPr>
                <a:t>类</a:t>
              </a:r>
              <a:r>
                <a:rPr lang="en-US" altLang="zh-CN" dirty="0">
                  <a:solidFill>
                    <a:srgbClr val="00B050"/>
                  </a:solidFill>
                </a:rPr>
                <a:t>P-CODE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018F33-23F9-44F2-BE85-0E6A6646DC7E}"/>
                </a:ext>
              </a:extLst>
            </p:cNvPr>
            <p:cNvSpPr txBox="1"/>
            <p:nvPr/>
          </p:nvSpPr>
          <p:spPr>
            <a:xfrm>
              <a:off x="2182177" y="4419600"/>
              <a:ext cx="1915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PASCAL/C/JAVA</a:t>
              </a:r>
              <a:endParaRPr lang="zh-CN" altLang="en-US" dirty="0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344D59D-381B-41DF-9093-F5483E910681}"/>
                </a:ext>
              </a:extLst>
            </p:cNvPr>
            <p:cNvCxnSpPr/>
            <p:nvPr/>
          </p:nvCxnSpPr>
          <p:spPr bwMode="auto">
            <a:xfrm>
              <a:off x="1066800" y="3733800"/>
              <a:ext cx="4344402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C368949-136D-45C4-BE9E-AE26BA7A180E}"/>
                </a:ext>
              </a:extLst>
            </p:cNvPr>
            <p:cNvCxnSpPr/>
            <p:nvPr/>
          </p:nvCxnSpPr>
          <p:spPr bwMode="auto">
            <a:xfrm>
              <a:off x="1066800" y="3733800"/>
              <a:ext cx="0" cy="50313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58113B3-8D74-439B-AF36-7CFB6A50B60B}"/>
                </a:ext>
              </a:extLst>
            </p:cNvPr>
            <p:cNvCxnSpPr/>
            <p:nvPr/>
          </p:nvCxnSpPr>
          <p:spPr bwMode="auto">
            <a:xfrm>
              <a:off x="1066800" y="4236936"/>
              <a:ext cx="1040155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AA98874-8F19-4D71-BC1A-DCAAA4DF469E}"/>
                </a:ext>
              </a:extLst>
            </p:cNvPr>
            <p:cNvCxnSpPr/>
            <p:nvPr/>
          </p:nvCxnSpPr>
          <p:spPr bwMode="auto">
            <a:xfrm>
              <a:off x="2106955" y="4236936"/>
              <a:ext cx="0" cy="55199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BE1BB2-A757-4BEB-A6B5-DF0F50127175}"/>
                </a:ext>
              </a:extLst>
            </p:cNvPr>
            <p:cNvCxnSpPr/>
            <p:nvPr/>
          </p:nvCxnSpPr>
          <p:spPr bwMode="auto">
            <a:xfrm>
              <a:off x="2106955" y="4788932"/>
              <a:ext cx="1991067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29F175C-41CC-41F7-85AE-E7A47D4581FE}"/>
                </a:ext>
              </a:extLst>
            </p:cNvPr>
            <p:cNvCxnSpPr/>
            <p:nvPr/>
          </p:nvCxnSpPr>
          <p:spPr bwMode="auto">
            <a:xfrm flipV="1">
              <a:off x="4098022" y="4236936"/>
              <a:ext cx="0" cy="55199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9D705C8-4323-4FB2-BE98-29B6F23C4C91}"/>
                </a:ext>
              </a:extLst>
            </p:cNvPr>
            <p:cNvCxnSpPr/>
            <p:nvPr/>
          </p:nvCxnSpPr>
          <p:spPr bwMode="auto">
            <a:xfrm>
              <a:off x="4098022" y="4236936"/>
              <a:ext cx="1313180" cy="0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5B20208-33EF-477C-B272-53E5BF54070C}"/>
                </a:ext>
              </a:extLst>
            </p:cNvPr>
            <p:cNvCxnSpPr/>
            <p:nvPr/>
          </p:nvCxnSpPr>
          <p:spPr bwMode="auto">
            <a:xfrm flipV="1">
              <a:off x="5411202" y="3733800"/>
              <a:ext cx="0" cy="50313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7A0C10FF-8B4F-4375-AC0B-28156BBB2B6C}"/>
              </a:ext>
            </a:extLst>
          </p:cNvPr>
          <p:cNvSpPr txBox="1"/>
          <p:nvPr/>
        </p:nvSpPr>
        <p:spPr>
          <a:xfrm>
            <a:off x="2800448" y="4867870"/>
            <a:ext cx="3294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实现语言（原创）：</a:t>
            </a:r>
            <a:r>
              <a:rPr lang="en-US" altLang="zh-CN" dirty="0"/>
              <a:t>PASCAL</a:t>
            </a:r>
          </a:p>
          <a:p>
            <a:pPr algn="l"/>
            <a:r>
              <a:rPr lang="en-US" altLang="zh-CN" dirty="0"/>
              <a:t>                 (</a:t>
            </a:r>
            <a:r>
              <a:rPr lang="zh-CN" altLang="en-US" dirty="0"/>
              <a:t>改写</a:t>
            </a:r>
            <a:r>
              <a:rPr lang="en-US" altLang="zh-CN" dirty="0"/>
              <a:t>)  </a:t>
            </a:r>
            <a:r>
              <a:rPr lang="zh-CN" altLang="en-US" dirty="0"/>
              <a:t>：</a:t>
            </a:r>
            <a:r>
              <a:rPr lang="en-US" altLang="zh-CN" dirty="0"/>
              <a:t>C</a:t>
            </a:r>
          </a:p>
          <a:p>
            <a:pPr algn="l"/>
            <a:r>
              <a:rPr lang="en-US" altLang="zh-CN" dirty="0"/>
              <a:t>                                JAVA</a:t>
            </a:r>
            <a:endParaRPr lang="zh-CN" altLang="en-US" dirty="0"/>
          </a:p>
        </p:txBody>
      </p:sp>
      <p:pic>
        <p:nvPicPr>
          <p:cNvPr id="36" name="图片 35" descr="图表&#10;&#10;描述已自动生成">
            <a:extLst>
              <a:ext uri="{FF2B5EF4-FFF2-40B4-BE49-F238E27FC236}">
                <a16:creationId xmlns:a16="http://schemas.microsoft.com/office/drawing/2014/main" id="{790B9A32-FE10-4D2A-A42A-22B04D3D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67519"/>
          <a:stretch/>
        </p:blipFill>
        <p:spPr>
          <a:xfrm>
            <a:off x="1005367" y="2560800"/>
            <a:ext cx="6767033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69444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77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1.4.1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语言编译系统构成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</a:t>
            </a: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1B213B7B-A431-4B05-8F96-6D8941CE4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" y="4343400"/>
            <a:ext cx="1208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输入数据</a:t>
            </a:r>
            <a:endParaRPr lang="zh-CN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5A04725E-6154-4F6B-99CE-BEB2B5E64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950" y="4322763"/>
            <a:ext cx="1208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输出数据</a:t>
            </a:r>
            <a:endParaRPr lang="zh-CN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7351A743-743F-48D6-AF59-0A002BE2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1516063"/>
            <a:ext cx="187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en-US" altLang="zh-CN" sz="2000" b="0" dirty="0">
                <a:latin typeface="Arial" panose="020B0604020202020204" pitchFamily="34" charset="0"/>
              </a:rPr>
              <a:t>PL/0 </a:t>
            </a:r>
            <a:r>
              <a:rPr kumimoji="0" lang="zh-CN" altLang="en-US" sz="2000" dirty="0">
                <a:latin typeface="Arial" panose="020B0604020202020204" pitchFamily="34" charset="0"/>
              </a:rPr>
              <a:t>程序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E2DEE5D0-E29B-47E6-B80F-AEF8263F0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272" y="3228975"/>
            <a:ext cx="2519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类</a:t>
            </a:r>
            <a:r>
              <a:rPr lang="en-US" altLang="zh-CN" sz="2000" b="0" dirty="0">
                <a:latin typeface="Arial" panose="020B0604020202020204" pitchFamily="34" charset="0"/>
              </a:rPr>
              <a:t>P-code</a:t>
            </a:r>
            <a:r>
              <a:rPr lang="zh-CN" altLang="en-US" sz="2000" dirty="0">
                <a:latin typeface="Arial" panose="020B0604020202020204" pitchFamily="34" charset="0"/>
              </a:rPr>
              <a:t>程序</a:t>
            </a:r>
          </a:p>
        </p:txBody>
      </p:sp>
      <p:sp>
        <p:nvSpPr>
          <p:cNvPr id="14" name="Text Box 42">
            <a:extLst>
              <a:ext uri="{FF2B5EF4-FFF2-40B4-BE49-F238E27FC236}">
                <a16:creationId xmlns:a16="http://schemas.microsoft.com/office/drawing/2014/main" id="{4CA1992E-0A58-4C31-9CB1-C2228899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950" y="2149475"/>
            <a:ext cx="2160588" cy="369887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PL/0 </a:t>
            </a:r>
            <a:r>
              <a:rPr lang="zh-CN" altLang="en-US" sz="2000" dirty="0">
                <a:latin typeface="Arial" panose="020B0604020202020204" pitchFamily="34" charset="0"/>
              </a:rPr>
              <a:t>编译程序</a:t>
            </a: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2FE267B4-9476-4110-9282-BE82D42DA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140" y="4341812"/>
            <a:ext cx="2651831" cy="369332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类 </a:t>
            </a:r>
            <a:r>
              <a:rPr lang="en-US" altLang="zh-CN" sz="2000" b="0">
                <a:latin typeface="Arial" panose="020B0604020202020204" pitchFamily="34" charset="0"/>
              </a:rPr>
              <a:t>P-code </a:t>
            </a:r>
            <a:r>
              <a:rPr lang="zh-CN" altLang="en-US" sz="2000">
                <a:latin typeface="Arial" panose="020B0604020202020204" pitchFamily="34" charset="0"/>
              </a:rPr>
              <a:t>解释程序</a:t>
            </a:r>
          </a:p>
        </p:txBody>
      </p:sp>
      <p:sp>
        <p:nvSpPr>
          <p:cNvPr id="19" name="Text Box 51">
            <a:extLst>
              <a:ext uri="{FF2B5EF4-FFF2-40B4-BE49-F238E27FC236}">
                <a16:creationId xmlns:a16="http://schemas.microsoft.com/office/drawing/2014/main" id="{EB8C05BA-BF7F-40A1-ADFE-F5C53E5D0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692" y="5106480"/>
            <a:ext cx="3097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>
                <a:solidFill>
                  <a:srgbClr val="800080"/>
                </a:solidFill>
                <a:latin typeface="Arial" panose="020B0604020202020204" pitchFamily="34" charset="0"/>
              </a:rPr>
              <a:t>类</a:t>
            </a: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P-code</a:t>
            </a:r>
            <a:r>
              <a:rPr lang="en-US" altLang="zh-CN" sz="20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>
                <a:solidFill>
                  <a:srgbClr val="800080"/>
                </a:solidFill>
                <a:latin typeface="Arial" panose="020B0604020202020204" pitchFamily="34" charset="0"/>
              </a:rPr>
              <a:t>虚拟机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3A9099-D6AE-443F-B2FF-F42FAFE3D80B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 flipH="1">
            <a:off x="4363244" y="1885950"/>
            <a:ext cx="794" cy="263525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9250BB4-DDA0-4DA7-AE5B-A0A406D6FAC5}"/>
              </a:ext>
            </a:extLst>
          </p:cNvPr>
          <p:cNvCxnSpPr>
            <a:stCxn id="14" idx="2"/>
            <a:endCxn id="13" idx="0"/>
          </p:cNvCxnSpPr>
          <p:nvPr/>
        </p:nvCxnSpPr>
        <p:spPr bwMode="auto">
          <a:xfrm>
            <a:off x="4363244" y="2519362"/>
            <a:ext cx="710" cy="70961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DDCD4B0-3ADC-45B6-A2F2-F63ACA0F1B0F}"/>
              </a:ext>
            </a:extLst>
          </p:cNvPr>
          <p:cNvCxnSpPr>
            <a:stCxn id="13" idx="2"/>
            <a:endCxn id="17" idx="0"/>
          </p:cNvCxnSpPr>
          <p:nvPr/>
        </p:nvCxnSpPr>
        <p:spPr bwMode="auto">
          <a:xfrm>
            <a:off x="4363954" y="3598862"/>
            <a:ext cx="4102" cy="74295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D2EDC37D-4F14-4D41-8ACE-8CDC8464F87B}"/>
              </a:ext>
            </a:extLst>
          </p:cNvPr>
          <p:cNvSpPr/>
          <p:nvPr/>
        </p:nvSpPr>
        <p:spPr bwMode="auto">
          <a:xfrm>
            <a:off x="2667000" y="3970337"/>
            <a:ext cx="3339905" cy="1668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D5448DC-45AE-46EE-B52A-66E96EB41D74}"/>
              </a:ext>
            </a:extLst>
          </p:cNvPr>
          <p:cNvCxnSpPr>
            <a:stCxn id="10" idx="3"/>
            <a:endCxn id="17" idx="1"/>
          </p:cNvCxnSpPr>
          <p:nvPr/>
        </p:nvCxnSpPr>
        <p:spPr bwMode="auto">
          <a:xfrm flipV="1">
            <a:off x="2070100" y="4526478"/>
            <a:ext cx="972040" cy="1774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E35D086-BE9B-440D-88C7-E45F54E872A3}"/>
              </a:ext>
            </a:extLst>
          </p:cNvPr>
          <p:cNvCxnSpPr>
            <a:stCxn id="17" idx="3"/>
            <a:endCxn id="11" idx="1"/>
          </p:cNvCxnSpPr>
          <p:nvPr/>
        </p:nvCxnSpPr>
        <p:spPr bwMode="auto">
          <a:xfrm flipV="1">
            <a:off x="5693971" y="4523582"/>
            <a:ext cx="1144979" cy="289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748072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78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Text Box 87">
            <a:extLst>
              <a:ext uri="{FF2B5EF4-FFF2-40B4-BE49-F238E27FC236}">
                <a16:creationId xmlns:a16="http://schemas.microsoft.com/office/drawing/2014/main" id="{1429AFFA-B9ED-47BD-8483-214F6BEFB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" y="1600200"/>
            <a:ext cx="777557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</a:rPr>
              <a:t>PL/0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语言</a:t>
            </a:r>
            <a:r>
              <a:rPr lang="zh-CN" altLang="en-US" dirty="0">
                <a:latin typeface="Arial" panose="020B0604020202020204" pitchFamily="34" charset="0"/>
              </a:rPr>
              <a:t>为一种简化的类</a:t>
            </a:r>
            <a:r>
              <a:rPr lang="en-US" altLang="zh-CN" b="0" dirty="0">
                <a:latin typeface="Arial" panose="020B0604020202020204" pitchFamily="34" charset="0"/>
              </a:rPr>
              <a:t>Pascal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语言</a:t>
            </a:r>
          </a:p>
          <a:p>
            <a:pPr marL="171450" indent="-171450" algn="l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</a:rPr>
              <a:t> </a:t>
            </a: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 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</a:rPr>
              <a:t>PL/0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程序示例</a:t>
            </a:r>
          </a:p>
          <a:p>
            <a:pPr marL="171450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800080"/>
              </a:solidFill>
              <a:latin typeface="Arial" panose="020B0604020202020204" pitchFamily="34" charset="0"/>
            </a:endParaRP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 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</a:rPr>
              <a:t>PL/0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语言的语法描述图</a:t>
            </a:r>
          </a:p>
          <a:p>
            <a:pPr marL="171450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800080"/>
              </a:solidFill>
              <a:latin typeface="Arial" panose="020B0604020202020204" pitchFamily="34" charset="0"/>
            </a:endParaRP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 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</a:rPr>
              <a:t>PL/0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语言的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</a:rPr>
              <a:t>EBNF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表示</a:t>
            </a:r>
          </a:p>
          <a:p>
            <a:pPr marL="171450" indent="-171450" algn="l" eaLnBrk="1" hangingPunct="1"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800080"/>
              </a:solidFill>
              <a:latin typeface="Arial" panose="020B0604020202020204" pitchFamily="34" charset="0"/>
            </a:endParaRPr>
          </a:p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 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PL/0</a:t>
            </a:r>
            <a:r>
              <a:rPr lang="en-US" altLang="zh-CN" b="0" dirty="0">
                <a:solidFill>
                  <a:srgbClr val="800080"/>
                </a:solidFill>
              </a:rPr>
              <a:t> </a:t>
            </a:r>
            <a:r>
              <a:rPr lang="zh-CN" altLang="en-US" dirty="0">
                <a:solidFill>
                  <a:srgbClr val="800080"/>
                </a:solidFill>
              </a:rPr>
              <a:t>语言的语义规则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7C2C3-C63F-44F2-B82B-D1071CFD9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1.4.1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</a:t>
            </a:r>
          </a:p>
        </p:txBody>
      </p:sp>
    </p:spTree>
    <p:extLst>
      <p:ext uri="{BB962C8B-B14F-4D97-AF65-F5344CB8AC3E}">
        <p14:creationId xmlns:p14="http://schemas.microsoft.com/office/powerpoint/2010/main" val="2176088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17D48B-FCA6-4463-8194-2F421099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79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C3C73BF3-8CAE-45DB-AF4D-85788F501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7658100" cy="46482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2301902-B046-46E3-A915-14BA4DFC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PASCAL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语言演义</a:t>
            </a:r>
          </a:p>
        </p:txBody>
      </p:sp>
    </p:spTree>
    <p:extLst>
      <p:ext uri="{BB962C8B-B14F-4D97-AF65-F5344CB8AC3E}">
        <p14:creationId xmlns:p14="http://schemas.microsoft.com/office/powerpoint/2010/main" val="361052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/>
          <a:p>
            <a:fld id="{45768367-19B6-44BC-9951-BC83BC5A3A7D}" type="slidenum">
              <a:rPr lang="en-US" altLang="zh-CN" smtClean="0"/>
              <a:pPr/>
              <a:t>8</a:t>
            </a:fld>
            <a:endParaRPr lang="en-US" altLang="zh-CN" dirty="0"/>
          </a:p>
          <a:p>
            <a:endParaRPr lang="en-US" altLang="zh-CN" dirty="0"/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457200" y="1066800"/>
            <a:ext cx="8229600" cy="5334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 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高级语言程序设计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》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Java, C/C++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）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数据结构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》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操作系统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》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计算机系统结构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》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汇编语言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》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 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计算机原理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》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 《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计算机系统联合实验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itchFamily="2" charset="-122"/>
                <a:ea typeface="宋体" pitchFamily="2" charset="-122"/>
                <a:sym typeface="Symbol" pitchFamily="18" charset="2"/>
              </a:rPr>
              <a:t>》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533400" y="152400"/>
            <a:ext cx="70056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先行课学习</a:t>
            </a:r>
          </a:p>
        </p:txBody>
      </p:sp>
    </p:spTree>
    <p:extLst>
      <p:ext uri="{BB962C8B-B14F-4D97-AF65-F5344CB8AC3E}">
        <p14:creationId xmlns:p14="http://schemas.microsoft.com/office/powerpoint/2010/main" val="1086545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程序示例 </a:t>
            </a:r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D757F10B-C918-4CF0-A88C-9F6FB3B59EE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120726"/>
            <a:ext cx="6477000" cy="4911725"/>
            <a:chOff x="612" y="799"/>
            <a:chExt cx="4053" cy="3094"/>
          </a:xfrm>
        </p:grpSpPr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51E10378-E670-410D-B03B-D4877ABD9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799"/>
              <a:ext cx="4053" cy="3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  <a:t>CONST A=10;</a:t>
              </a: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              </a:t>
              </a:r>
              <a:r>
                <a:rPr lang="en-US" altLang="zh-CN" sz="1800" dirty="0">
                  <a:latin typeface="Arial" panose="020B0604020202020204" pitchFamily="34" charset="0"/>
                </a:rPr>
                <a:t>/*</a:t>
              </a:r>
              <a:r>
                <a:rPr lang="zh-CN" altLang="en-US" sz="1800" dirty="0">
                  <a:latin typeface="Arial" panose="020B0604020202020204" pitchFamily="34" charset="0"/>
                </a:rPr>
                <a:t>主程序常量说明部分*</a:t>
              </a:r>
              <a:r>
                <a:rPr lang="en-US" altLang="zh-CN" sz="1800" dirty="0">
                  <a:latin typeface="Arial" panose="020B0604020202020204" pitchFamily="34" charset="0"/>
                </a:rPr>
                <a:t>/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  <a:t>VAR   B,C;</a:t>
              </a: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                    </a:t>
              </a:r>
              <a:r>
                <a:rPr lang="en-US" altLang="zh-CN" sz="1800" dirty="0">
                  <a:latin typeface="Arial" panose="020B0604020202020204" pitchFamily="34" charset="0"/>
                </a:rPr>
                <a:t>/*</a:t>
              </a:r>
              <a:r>
                <a:rPr lang="zh-CN" altLang="en-US" sz="1800" dirty="0">
                  <a:latin typeface="Arial" panose="020B0604020202020204" pitchFamily="34" charset="0"/>
                </a:rPr>
                <a:t>主程序变量说明部分*</a:t>
              </a:r>
              <a:r>
                <a:rPr lang="en-US" altLang="zh-CN" sz="1800" dirty="0">
                  <a:latin typeface="Arial" panose="020B0604020202020204" pitchFamily="34" charset="0"/>
                </a:rPr>
                <a:t>/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  <a:t>PROCEDURE</a:t>
              </a:r>
              <a:r>
                <a:rPr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zh-CN" sz="1800" b="0" dirty="0">
                  <a:solidFill>
                    <a:srgbClr val="00FF00"/>
                  </a:solidFill>
                  <a:latin typeface="Arial" panose="020B0604020202020204" pitchFamily="34" charset="0"/>
                </a:rPr>
                <a:t>P</a:t>
              </a:r>
              <a: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  <a:t>;</a:t>
              </a:r>
              <a:r>
                <a:rPr lang="en-US" altLang="zh-CN" sz="1800" dirty="0">
                  <a:solidFill>
                    <a:srgbClr val="00CC00"/>
                  </a:solidFill>
                  <a:latin typeface="Arial" panose="020B0604020202020204" pitchFamily="34" charset="0"/>
                </a:rPr>
                <a:t>               </a:t>
              </a:r>
              <a:r>
                <a:rPr lang="en-US" altLang="zh-CN" sz="1800" dirty="0">
                  <a:latin typeface="Arial" panose="020B0604020202020204" pitchFamily="34" charset="0"/>
                </a:rPr>
                <a:t>/*</a:t>
              </a:r>
              <a:r>
                <a:rPr lang="zh-CN" altLang="en-US" sz="1800" dirty="0">
                  <a:latin typeface="Arial" panose="020B0604020202020204" pitchFamily="34" charset="0"/>
                </a:rPr>
                <a:t>主程序过程说明部分*</a:t>
              </a:r>
              <a:r>
                <a:rPr lang="en-US" altLang="zh-CN" sz="1800" dirty="0">
                  <a:latin typeface="Arial" panose="020B0604020202020204" pitchFamily="34" charset="0"/>
                </a:rPr>
                <a:t>/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</a:t>
              </a:r>
              <a:r>
                <a:rPr lang="en-US" altLang="zh-CN" sz="1800" b="0" dirty="0">
                  <a:solidFill>
                    <a:srgbClr val="00FF00"/>
                  </a:solidFill>
                  <a:latin typeface="Arial" panose="020B0604020202020204" pitchFamily="34" charset="0"/>
                </a:rPr>
                <a:t>VAR D;</a:t>
              </a: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                   </a:t>
              </a:r>
              <a:r>
                <a:rPr lang="en-US" altLang="zh-CN" sz="1800" dirty="0">
                  <a:latin typeface="Arial" panose="020B0604020202020204" pitchFamily="34" charset="0"/>
                </a:rPr>
                <a:t>/*</a:t>
              </a:r>
              <a:r>
                <a:rPr lang="zh-CN" altLang="en-US" sz="1800" dirty="0">
                  <a:latin typeface="Arial" panose="020B0604020202020204" pitchFamily="34" charset="0"/>
                </a:rPr>
                <a:t>过程</a:t>
              </a:r>
              <a:r>
                <a:rPr lang="en-US" altLang="zh-CN" sz="1800" b="0" dirty="0">
                  <a:latin typeface="Arial" panose="020B0604020202020204" pitchFamily="34" charset="0"/>
                </a:rPr>
                <a:t>P</a:t>
              </a:r>
              <a:r>
                <a:rPr lang="zh-CN" altLang="en-US" sz="1800" dirty="0">
                  <a:latin typeface="Arial" panose="020B0604020202020204" pitchFamily="34" charset="0"/>
                </a:rPr>
                <a:t>的局部变量说明部分*</a:t>
              </a:r>
              <a:r>
                <a:rPr lang="en-US" altLang="zh-CN" sz="1800" dirty="0">
                  <a:latin typeface="Arial" panose="020B0604020202020204" pitchFamily="34" charset="0"/>
                </a:rPr>
                <a:t>/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</a:t>
              </a:r>
              <a:r>
                <a:rPr lang="en-US" altLang="zh-CN" sz="1800" b="0" dirty="0">
                  <a:solidFill>
                    <a:srgbClr val="00FF00"/>
                  </a:solidFill>
                  <a:latin typeface="Arial" panose="020B0604020202020204" pitchFamily="34" charset="0"/>
                </a:rPr>
                <a:t>PROCEDURE</a:t>
              </a:r>
              <a:r>
                <a:rPr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zh-CN" sz="1800" b="0" dirty="0">
                  <a:solidFill>
                    <a:schemeClr val="accent1"/>
                  </a:solidFill>
                  <a:latin typeface="Arial" panose="020B0604020202020204" pitchFamily="34" charset="0"/>
                </a:rPr>
                <a:t>;</a:t>
              </a:r>
              <a:r>
                <a:rPr lang="en-US" altLang="zh-CN" sz="1800" dirty="0">
                  <a:solidFill>
                    <a:schemeClr val="accent1"/>
                  </a:solidFill>
                  <a:latin typeface="Arial" panose="020B0604020202020204" pitchFamily="34" charset="0"/>
                </a:rPr>
                <a:t>        </a:t>
              </a:r>
              <a:r>
                <a:rPr lang="en-US" altLang="zh-CN" sz="1800" dirty="0">
                  <a:latin typeface="Arial" panose="020B0604020202020204" pitchFamily="34" charset="0"/>
                </a:rPr>
                <a:t>/*</a:t>
              </a:r>
              <a:r>
                <a:rPr lang="zh-CN" altLang="en-US" sz="1800" dirty="0">
                  <a:latin typeface="Arial" panose="020B0604020202020204" pitchFamily="34" charset="0"/>
                </a:rPr>
                <a:t>过程</a:t>
              </a:r>
              <a:r>
                <a:rPr lang="en-US" altLang="zh-CN" sz="1800" b="0" dirty="0">
                  <a:latin typeface="Arial" panose="020B0604020202020204" pitchFamily="34" charset="0"/>
                </a:rPr>
                <a:t>P</a:t>
              </a:r>
              <a:r>
                <a:rPr lang="zh-CN" altLang="en-US" sz="1800" dirty="0">
                  <a:latin typeface="Arial" panose="020B0604020202020204" pitchFamily="34" charset="0"/>
                </a:rPr>
                <a:t>的局部过程说明部分*</a:t>
              </a:r>
              <a:r>
                <a:rPr lang="en-US" altLang="zh-CN" sz="1800" dirty="0">
                  <a:latin typeface="Arial" panose="020B0604020202020204" pitchFamily="34" charset="0"/>
                </a:rPr>
                <a:t>/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     </a:t>
              </a: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VAR X;                    </a:t>
              </a:r>
              <a:r>
                <a:rPr lang="en-US" altLang="zh-CN" sz="1800" dirty="0">
                  <a:solidFill>
                    <a:srgbClr val="00B0F0"/>
                  </a:solidFill>
                  <a:latin typeface="Arial" panose="020B0604020202020204" pitchFamily="34" charset="0"/>
                </a:rPr>
                <a:t>/*</a:t>
              </a:r>
              <a:r>
                <a:rPr lang="zh-CN" altLang="en-US" sz="1800" dirty="0">
                  <a:solidFill>
                    <a:srgbClr val="00B0F0"/>
                  </a:solidFill>
                  <a:latin typeface="Arial" panose="020B0604020202020204" pitchFamily="34" charset="0"/>
                </a:rPr>
                <a:t>过程</a:t>
              </a: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r>
                <a:rPr lang="zh-CN" altLang="en-US" sz="1800" dirty="0">
                  <a:solidFill>
                    <a:srgbClr val="00B0F0"/>
                  </a:solidFill>
                  <a:latin typeface="Arial" panose="020B0604020202020204" pitchFamily="34" charset="0"/>
                </a:rPr>
                <a:t>的局部变量说明部分*</a:t>
              </a:r>
              <a:r>
                <a:rPr lang="en-US" altLang="zh-CN" sz="1800" dirty="0">
                  <a:solidFill>
                    <a:srgbClr val="00B0F0"/>
                  </a:solidFill>
                  <a:latin typeface="Arial" panose="020B0604020202020204" pitchFamily="34" charset="0"/>
                </a:rPr>
                <a:t>/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           BEGIN</a:t>
              </a:r>
              <a:b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           READ(X);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                D:=X;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                WHILE X#0       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                CALL P;</a:t>
              </a:r>
              <a:b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  <a:t>      END;</a:t>
              </a:r>
              <a:br>
                <a:rPr lang="en-US" altLang="zh-CN" sz="1800" b="0" dirty="0">
                  <a:solidFill>
                    <a:srgbClr val="00B0F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chemeClr val="tx1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  <a:t>BEGIN</a:t>
              </a:r>
              <a:b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  <a:t>        WRITE(D);</a:t>
              </a:r>
              <a:b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  <a:t>        CALL Q;</a:t>
              </a:r>
              <a:b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rgbClr val="00CC00"/>
                  </a:solidFill>
                  <a:latin typeface="Arial" panose="020B0604020202020204" pitchFamily="34" charset="0"/>
                </a:rPr>
                <a:t>  END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  <a:t>BEGIN</a:t>
              </a:r>
              <a:b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</a:br>
              <a: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  <a:t> CALL P;</a:t>
              </a: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solidFill>
                    <a:srgbClr val="800080"/>
                  </a:solidFill>
                  <a:latin typeface="Arial" panose="020B0604020202020204" pitchFamily="34" charset="0"/>
                </a:rPr>
                <a:t>END.</a:t>
              </a:r>
            </a:p>
          </p:txBody>
        </p:sp>
        <p:sp>
          <p:nvSpPr>
            <p:cNvPr id="17" name="Text Box 25">
              <a:extLst>
                <a:ext uri="{FF2B5EF4-FFF2-40B4-BE49-F238E27FC236}">
                  <a16:creationId xmlns:a16="http://schemas.microsoft.com/office/drawing/2014/main" id="{AB469388-32C8-4241-A53A-7077E7A80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4" y="2889"/>
              <a:ext cx="717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sz="1800" b="0" dirty="0">
                  <a:latin typeface="Arial" panose="020B0604020202020204" pitchFamily="34" charset="0"/>
                </a:rPr>
                <a:t>P </a:t>
              </a:r>
              <a:r>
                <a:rPr lang="zh-CN" altLang="en-US" sz="1800" dirty="0">
                  <a:latin typeface="Arial" panose="020B0604020202020204" pitchFamily="34" charset="0"/>
                </a:rPr>
                <a:t>的过程体</a:t>
              </a:r>
            </a:p>
          </p:txBody>
        </p:sp>
        <p:sp>
          <p:nvSpPr>
            <p:cNvPr id="18" name="Text Box 26">
              <a:extLst>
                <a:ext uri="{FF2B5EF4-FFF2-40B4-BE49-F238E27FC236}">
                  <a16:creationId xmlns:a16="http://schemas.microsoft.com/office/drawing/2014/main" id="{A2834967-6E31-4910-8663-ED90640CD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6" y="2085"/>
              <a:ext cx="734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kumimoji="0" lang="en-US" altLang="zh-CN" sz="1800" b="0" dirty="0">
                  <a:latin typeface="Arial" panose="020B0604020202020204" pitchFamily="34" charset="0"/>
                </a:rPr>
                <a:t>Q </a:t>
              </a:r>
              <a:r>
                <a:rPr lang="zh-CN" altLang="en-US" sz="1800" dirty="0">
                  <a:latin typeface="Arial" panose="020B0604020202020204" pitchFamily="34" charset="0"/>
                </a:rPr>
                <a:t>的过程体</a:t>
              </a:r>
            </a:p>
          </p:txBody>
        </p:sp>
        <p:sp>
          <p:nvSpPr>
            <p:cNvPr id="19" name="Text Box 27">
              <a:extLst>
                <a:ext uri="{FF2B5EF4-FFF2-40B4-BE49-F238E27FC236}">
                  <a16:creationId xmlns:a16="http://schemas.microsoft.com/office/drawing/2014/main" id="{C8505D54-3946-4A7F-BA6D-AA9C23B81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4" y="3495"/>
              <a:ext cx="977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1800" dirty="0">
                  <a:latin typeface="Arial" panose="020B0604020202020204" pitchFamily="34" charset="0"/>
                </a:rPr>
                <a:t>主程序的过程体</a:t>
              </a:r>
            </a:p>
          </p:txBody>
        </p:sp>
      </p:grp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6F74506B-5E3B-4857-908A-8A78BB4A86B0}"/>
              </a:ext>
            </a:extLst>
          </p:cNvPr>
          <p:cNvSpPr/>
          <p:nvPr/>
        </p:nvSpPr>
        <p:spPr bwMode="auto">
          <a:xfrm>
            <a:off x="4184305" y="2666999"/>
            <a:ext cx="387695" cy="1304827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72078317-DA16-4B3C-87A0-FCC447A02012}"/>
              </a:ext>
            </a:extLst>
          </p:cNvPr>
          <p:cNvSpPr/>
          <p:nvPr/>
        </p:nvSpPr>
        <p:spPr bwMode="auto">
          <a:xfrm>
            <a:off x="4214050" y="4285382"/>
            <a:ext cx="150941" cy="803275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CF031B8D-4213-49C1-A284-51445E816C5D}"/>
              </a:ext>
            </a:extLst>
          </p:cNvPr>
          <p:cNvSpPr/>
          <p:nvPr/>
        </p:nvSpPr>
        <p:spPr bwMode="auto">
          <a:xfrm>
            <a:off x="3932618" y="5253341"/>
            <a:ext cx="562864" cy="529515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ADBA83-1A7F-4DEB-A741-765C613C065C}"/>
              </a:ext>
            </a:extLst>
          </p:cNvPr>
          <p:cNvSpPr txBox="1"/>
          <p:nvPr/>
        </p:nvSpPr>
        <p:spPr>
          <a:xfrm>
            <a:off x="360400" y="106211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常量説明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F4D12B-0C51-485E-9B42-CC532C682883}"/>
              </a:ext>
            </a:extLst>
          </p:cNvPr>
          <p:cNvSpPr txBox="1"/>
          <p:nvPr/>
        </p:nvSpPr>
        <p:spPr>
          <a:xfrm>
            <a:off x="360401" y="13611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变量説明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7A525B-3F92-4EAD-B42F-9CF8246F1479}"/>
              </a:ext>
            </a:extLst>
          </p:cNvPr>
          <p:cNvSpPr txBox="1"/>
          <p:nvPr/>
        </p:nvSpPr>
        <p:spPr>
          <a:xfrm>
            <a:off x="327969" y="16413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子程序说明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037C72-9EF4-4B80-BF80-B3638DE48992}"/>
              </a:ext>
            </a:extLst>
          </p:cNvPr>
          <p:cNvSpPr txBox="1"/>
          <p:nvPr/>
        </p:nvSpPr>
        <p:spPr>
          <a:xfrm>
            <a:off x="342037" y="50886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程序体</a:t>
            </a:r>
          </a:p>
        </p:txBody>
      </p:sp>
    </p:spTree>
    <p:extLst>
      <p:ext uri="{BB962C8B-B14F-4D97-AF65-F5344CB8AC3E}">
        <p14:creationId xmlns:p14="http://schemas.microsoft.com/office/powerpoint/2010/main" val="10331197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程序示例 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8DD19921-2E67-4961-98FD-9723EEE3D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74" y="1869073"/>
            <a:ext cx="37147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var m, n, r, q;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{ </a:t>
            </a:r>
            <a:r>
              <a:rPr lang="zh-CN" altLang="en-US" sz="1800" dirty="0">
                <a:latin typeface="Arial" panose="020B0604020202020204" pitchFamily="34" charset="0"/>
              </a:rPr>
              <a:t>计算</a:t>
            </a:r>
            <a:r>
              <a:rPr lang="en-US" altLang="zh-CN" sz="1800" dirty="0">
                <a:latin typeface="Arial" panose="020B0604020202020204" pitchFamily="34" charset="0"/>
              </a:rPr>
              <a:t>m</a:t>
            </a:r>
            <a:r>
              <a:rPr lang="zh-CN" altLang="en-US" sz="1800" dirty="0">
                <a:latin typeface="Arial" panose="020B0604020202020204" pitchFamily="34" charset="0"/>
              </a:rPr>
              <a:t>和</a:t>
            </a:r>
            <a:r>
              <a:rPr lang="en-US" altLang="zh-CN" sz="1800" dirty="0">
                <a:latin typeface="Arial" panose="020B0604020202020204" pitchFamily="34" charset="0"/>
              </a:rPr>
              <a:t>n</a:t>
            </a:r>
            <a:r>
              <a:rPr lang="zh-CN" altLang="en-US" sz="1800" dirty="0">
                <a:latin typeface="Arial" panose="020B0604020202020204" pitchFamily="34" charset="0"/>
              </a:rPr>
              <a:t>的最大公约数 </a:t>
            </a:r>
            <a:r>
              <a:rPr lang="en-US" altLang="zh-CN" sz="1800" dirty="0">
                <a:latin typeface="Arial" panose="020B0604020202020204" pitchFamily="34" charset="0"/>
              </a:rPr>
              <a:t>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procedure </a:t>
            </a:r>
            <a:r>
              <a:rPr lang="en-US" altLang="zh-CN" sz="1800" dirty="0" err="1">
                <a:latin typeface="Arial" panose="020B0604020202020204" pitchFamily="34" charset="0"/>
              </a:rPr>
              <a:t>gcd</a:t>
            </a:r>
            <a:r>
              <a:rPr lang="en-US" altLang="zh-CN" sz="1800" dirty="0">
                <a:latin typeface="Arial" panose="020B0604020202020204" pitchFamily="34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while r#0  do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q := m /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 r := m - q *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m :=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   n := r;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end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EB73C9F5-CE0B-4A67-945A-937DBE31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129" y="1028114"/>
            <a:ext cx="33337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endParaRPr lang="en-US" altLang="zh-CN" sz="1400" dirty="0"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read(m);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read(n);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{ </a:t>
            </a:r>
            <a:r>
              <a:rPr lang="zh-CN" altLang="en-US" sz="1800" dirty="0">
                <a:latin typeface="Arial" panose="020B0604020202020204" pitchFamily="34" charset="0"/>
              </a:rPr>
              <a:t>为了方便，规定</a:t>
            </a:r>
            <a:r>
              <a:rPr lang="en-US" altLang="zh-CN" sz="1800" dirty="0">
                <a:latin typeface="Arial" panose="020B0604020202020204" pitchFamily="34" charset="0"/>
              </a:rPr>
              <a:t>m &gt;= n 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if m &lt; n then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r := m;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m := n;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     n := r;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begin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r:=1;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call </a:t>
            </a:r>
            <a:r>
              <a:rPr lang="en-US" altLang="zh-CN" sz="1800" dirty="0" err="1">
                <a:latin typeface="Arial" panose="020B0604020202020204" pitchFamily="34" charset="0"/>
              </a:rPr>
              <a:t>gcd</a:t>
            </a:r>
            <a:r>
              <a:rPr lang="en-US" altLang="zh-CN" sz="1800" dirty="0">
                <a:latin typeface="Arial" panose="020B0604020202020204" pitchFamily="34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    write(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m</a:t>
            </a:r>
            <a:r>
              <a:rPr lang="en-US" altLang="zh-CN" sz="1800" dirty="0">
                <a:latin typeface="Arial" panose="020B0604020202020204" pitchFamily="34" charset="0"/>
              </a:rPr>
              <a:t>);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     end;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end.</a:t>
            </a:r>
            <a:endParaRPr lang="en-US" altLang="zh-CN" sz="1800" b="0" dirty="0">
              <a:latin typeface="Arial" panose="020B0604020202020204" pitchFamily="34" charset="0"/>
            </a:endParaRPr>
          </a:p>
        </p:txBody>
      </p:sp>
      <p:sp>
        <p:nvSpPr>
          <p:cNvPr id="14" name="Text Box 27">
            <a:hlinkClick r:id="rId2" action="ppaction://hlinksldjump"/>
            <a:extLst>
              <a:ext uri="{FF2B5EF4-FFF2-40B4-BE49-F238E27FC236}">
                <a16:creationId xmlns:a16="http://schemas.microsoft.com/office/drawing/2014/main" id="{271EBBA5-A0BD-469A-9281-688F55698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42" y="1028114"/>
            <a:ext cx="3887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800080"/>
                </a:solidFill>
              </a:rPr>
              <a:t> </a:t>
            </a:r>
            <a:r>
              <a:rPr lang="zh-CN" altLang="en-US" dirty="0">
                <a:solidFill>
                  <a:srgbClr val="800080"/>
                </a:solidFill>
              </a:rPr>
              <a:t>计算最大公约数 </a:t>
            </a:r>
          </a:p>
        </p:txBody>
      </p:sp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3EEF8DCF-BE1C-4697-9A9A-4A31FD030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91721"/>
              </p:ext>
            </p:extLst>
          </p:nvPr>
        </p:nvGraphicFramePr>
        <p:xfrm>
          <a:off x="6153063" y="3124200"/>
          <a:ext cx="241935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51">
                  <a:extLst>
                    <a:ext uri="{9D8B030D-6E8A-4147-A177-3AD203B41FA5}">
                      <a16:colId xmlns:a16="http://schemas.microsoft.com/office/drawing/2014/main" val="506527903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3784624689"/>
                    </a:ext>
                  </a:extLst>
                </a:gridCol>
                <a:gridCol w="806451">
                  <a:extLst>
                    <a:ext uri="{9D8B030D-6E8A-4147-A177-3AD203B41FA5}">
                      <a16:colId xmlns:a16="http://schemas.microsoft.com/office/drawing/2014/main" val="446487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1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7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80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3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16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31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27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82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语法描述图</a:t>
            </a:r>
          </a:p>
        </p:txBody>
      </p:sp>
      <p:grpSp>
        <p:nvGrpSpPr>
          <p:cNvPr id="4" name="Group 28">
            <a:extLst>
              <a:ext uri="{FF2B5EF4-FFF2-40B4-BE49-F238E27FC236}">
                <a16:creationId xmlns:a16="http://schemas.microsoft.com/office/drawing/2014/main" id="{9D899FD4-4CF9-48A4-AAD6-41EDE62367D9}"/>
              </a:ext>
            </a:extLst>
          </p:cNvPr>
          <p:cNvGrpSpPr>
            <a:grpSpLocks/>
          </p:cNvGrpSpPr>
          <p:nvPr/>
        </p:nvGrpSpPr>
        <p:grpSpPr bwMode="auto">
          <a:xfrm>
            <a:off x="971549" y="3857169"/>
            <a:ext cx="6913563" cy="1339849"/>
            <a:chOff x="657" y="2279"/>
            <a:chExt cx="4355" cy="844"/>
          </a:xfrm>
        </p:grpSpPr>
        <p:sp>
          <p:nvSpPr>
            <p:cNvPr id="6" name="Rectangle 18">
              <a:extLst>
                <a:ext uri="{FF2B5EF4-FFF2-40B4-BE49-F238E27FC236}">
                  <a16:creationId xmlns:a16="http://schemas.microsoft.com/office/drawing/2014/main" id="{A732A1F2-E84A-48D2-9192-03733483D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316"/>
              <a:ext cx="432" cy="253"/>
            </a:xfrm>
            <a:prstGeom prst="rect">
              <a:avLst/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 sz="2000"/>
            </a:p>
          </p:txBody>
        </p:sp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680C4876-CD9A-4F22-B36E-FDF999D99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5" y="2279"/>
              <a:ext cx="269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000" dirty="0">
                  <a:latin typeface="Tahoma" panose="020B0604030504040204" pitchFamily="34" charset="0"/>
                </a:rPr>
                <a:t>内的文字表示所用到的其他</a:t>
              </a:r>
              <a:r>
                <a:rPr lang="zh-CN" altLang="en-US" sz="2000" dirty="0">
                  <a:solidFill>
                    <a:srgbClr val="800080"/>
                  </a:solidFill>
                  <a:latin typeface="Tahoma" panose="020B0604030504040204" pitchFamily="34" charset="0"/>
                </a:rPr>
                <a:t>语法单位</a:t>
              </a:r>
              <a:endParaRPr lang="zh-CN" altLang="en-US" sz="2000" b="0" dirty="0">
                <a:solidFill>
                  <a:srgbClr val="80008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46E9FE45-43D6-4923-9CEE-B9469207B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767"/>
              <a:ext cx="480" cy="356"/>
            </a:xfrm>
            <a:prstGeom prst="ellips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 sz="2000"/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4DBBE6BE-B9AB-41EB-AA2F-86F11ED5B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" y="2778"/>
              <a:ext cx="27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或</a:t>
              </a:r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F66778E4-0122-4875-B447-B025178BC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2788"/>
              <a:ext cx="348" cy="335"/>
            </a:xfrm>
            <a:prstGeom prst="ellips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 sz="2000"/>
            </a:p>
          </p:txBody>
        </p:sp>
        <p:sp>
          <p:nvSpPr>
            <p:cNvPr id="11" name="Text Box 23">
              <a:extLst>
                <a:ext uri="{FF2B5EF4-FFF2-40B4-BE49-F238E27FC236}">
                  <a16:creationId xmlns:a16="http://schemas.microsoft.com/office/drawing/2014/main" id="{455E5C0D-EDBD-4DF1-928D-E6CB1FB6C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3" y="2748"/>
              <a:ext cx="281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000">
                  <a:latin typeface="Tahoma" panose="020B0604030504040204" pitchFamily="34" charset="0"/>
                </a:rPr>
                <a:t>内的文字表示</a:t>
              </a:r>
              <a:r>
                <a:rPr lang="zh-CN" altLang="en-US" sz="2000">
                  <a:solidFill>
                    <a:srgbClr val="800080"/>
                  </a:solidFill>
                  <a:latin typeface="Tahoma" panose="020B0604030504040204" pitchFamily="34" charset="0"/>
                </a:rPr>
                <a:t>单词符号</a:t>
              </a:r>
            </a:p>
          </p:txBody>
        </p:sp>
      </p:grpSp>
      <p:sp>
        <p:nvSpPr>
          <p:cNvPr id="12" name="Text Box 29">
            <a:extLst>
              <a:ext uri="{FF2B5EF4-FFF2-40B4-BE49-F238E27FC236}">
                <a16:creationId xmlns:a16="http://schemas.microsoft.com/office/drawing/2014/main" id="{31B6AE91-4F58-433D-85E9-9DB17BD2F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11263"/>
            <a:ext cx="74882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</a:rPr>
              <a:t>  </a:t>
            </a:r>
            <a:r>
              <a:rPr lang="zh-CN" altLang="en-US" sz="2000" dirty="0">
                <a:latin typeface="Arial" panose="020B0604020202020204" pitchFamily="34" charset="0"/>
              </a:rPr>
              <a:t>每个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语法单位</a:t>
            </a:r>
            <a:r>
              <a:rPr lang="zh-CN" altLang="en-US" sz="2000" dirty="0">
                <a:latin typeface="Arial" panose="020B0604020202020204" pitchFamily="34" charset="0"/>
              </a:rPr>
              <a:t>对应一个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语法描述图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Arial" panose="020B0604020202020204" pitchFamily="34" charset="0"/>
              </a:rPr>
              <a:t>  一个入口和一个出口的有向图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Arial" panose="020B0604020202020204" pitchFamily="34" charset="0"/>
              </a:rPr>
              <a:t>  从入口可到达任何节点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Arial" panose="020B0604020202020204" pitchFamily="34" charset="0"/>
              </a:rPr>
              <a:t>  每个节点都可以到达出口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Arial" panose="020B0604020202020204" pitchFamily="34" charset="0"/>
              </a:rPr>
              <a:t>  从入口到出口的路径表示该语法单位的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     一种合法中间形式（短语）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/>
              <a:t>有两种类型的节点</a:t>
            </a:r>
            <a:endParaRPr lang="zh-CN" altLang="en-US" sz="2000" dirty="0">
              <a:solidFill>
                <a:srgbClr val="80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429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83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-762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语法描述图：程序与分程序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B3AB9-6EED-4B3E-9A3E-0009CCE54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3283"/>
            <a:ext cx="3176590" cy="547688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AD079DB0-6051-4662-81D4-FBC8E6A57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40279"/>
            <a:ext cx="5029200" cy="431074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84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-76200"/>
            <a:ext cx="7239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语言的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EBNF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表示 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828D95D0-7A46-4CBE-BBDE-EC62B4AC2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6976"/>
            <a:ext cx="8534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EBNF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的元符号</a:t>
            </a:r>
            <a:endParaRPr lang="zh-CN" altLang="en-US" sz="2000" b="0" dirty="0">
              <a:latin typeface="Arial" panose="020B0604020202020204" pitchFamily="34" charset="0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2000" dirty="0"/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solidFill>
                  <a:srgbClr val="800080"/>
                </a:solidFill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‘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&lt; &gt;</a:t>
            </a:r>
            <a:r>
              <a:rPr lang="en-US" altLang="zh-CN" sz="2000" dirty="0">
                <a:latin typeface="Arial" panose="020B0604020202020204" pitchFamily="34" charset="0"/>
              </a:rPr>
              <a:t>’    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语法单位</a:t>
            </a:r>
            <a:r>
              <a:rPr lang="zh-CN" altLang="en-US" sz="2000" dirty="0">
                <a:latin typeface="Arial" panose="020B0604020202020204" pitchFamily="34" charset="0"/>
              </a:rPr>
              <a:t>，为非终结符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000" b="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2000" b="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latin typeface="Arial" panose="020B0604020202020204" pitchFamily="34" charset="0"/>
              </a:rPr>
              <a:t>   ‘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::=</a:t>
            </a:r>
            <a:r>
              <a:rPr lang="en-US" altLang="zh-CN" sz="2000" dirty="0">
                <a:latin typeface="Arial" panose="020B0604020202020204" pitchFamily="34" charset="0"/>
              </a:rPr>
              <a:t>’</a:t>
            </a:r>
            <a:r>
              <a:rPr lang="en-US" altLang="zh-CN" sz="2000" b="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该符号的左部由右部定义，可读作‘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定义为</a:t>
            </a:r>
            <a:r>
              <a:rPr lang="zh-CN" altLang="en-US" sz="2000" dirty="0">
                <a:latin typeface="Arial" panose="020B0604020202020204" pitchFamily="34" charset="0"/>
              </a:rPr>
              <a:t>’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  </a:t>
            </a:r>
            <a:endParaRPr lang="zh-CN" altLang="en-US" sz="2000" b="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latin typeface="Arial" panose="020B0604020202020204" pitchFamily="34" charset="0"/>
              </a:rPr>
              <a:t>   ‘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|</a:t>
            </a:r>
            <a:r>
              <a:rPr lang="en-US" altLang="zh-CN" sz="2000" dirty="0">
                <a:latin typeface="Arial" panose="020B0604020202020204" pitchFamily="34" charset="0"/>
              </a:rPr>
              <a:t>’ </a:t>
            </a:r>
            <a:r>
              <a:rPr lang="zh-CN" altLang="en-US" sz="2000" dirty="0">
                <a:latin typeface="Arial" panose="020B0604020202020204" pitchFamily="34" charset="0"/>
              </a:rPr>
              <a:t>表示‘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或</a:t>
            </a:r>
            <a:r>
              <a:rPr lang="zh-CN" altLang="en-US" sz="2000" dirty="0">
                <a:latin typeface="Arial" panose="020B0604020202020204" pitchFamily="34" charset="0"/>
              </a:rPr>
              <a:t>’，即左部可由多个右部定义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200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latin typeface="Arial" panose="020B0604020202020204" pitchFamily="34" charset="0"/>
              </a:rPr>
              <a:t>   ‘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{ }</a:t>
            </a:r>
            <a:r>
              <a:rPr lang="en-US" altLang="zh-CN" sz="2000" dirty="0">
                <a:latin typeface="Arial" panose="020B0604020202020204" pitchFamily="34" charset="0"/>
              </a:rPr>
              <a:t>’ </a:t>
            </a:r>
            <a:r>
              <a:rPr lang="zh-CN" altLang="en-US" sz="2000" dirty="0">
                <a:latin typeface="Arial" panose="020B0604020202020204" pitchFamily="34" charset="0"/>
              </a:rPr>
              <a:t>表示花括号内的语法成分可以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重复</a:t>
            </a:r>
            <a:r>
              <a:rPr lang="zh-CN" altLang="en-US" sz="2000" dirty="0">
                <a:latin typeface="Arial" panose="020B0604020202020204" pitchFamily="34" charset="0"/>
              </a:rPr>
              <a:t>；在不加上界时可重复</a:t>
            </a:r>
            <a:r>
              <a:rPr lang="en-US" altLang="zh-CN" sz="2000" b="0" dirty="0">
                <a:latin typeface="Arial" panose="020B0604020202020204" pitchFamily="34" charset="0"/>
              </a:rPr>
              <a:t>0</a:t>
            </a:r>
            <a:r>
              <a:rPr lang="zh-CN" altLang="en-US" sz="2000" dirty="0">
                <a:latin typeface="Arial" panose="020B0604020202020204" pitchFamily="34" charset="0"/>
              </a:rPr>
              <a:t>到任意次数，有上下界时为可重复次数的限制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200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latin typeface="Arial" panose="020B0604020202020204" pitchFamily="34" charset="0"/>
              </a:rPr>
              <a:t>   ‘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[ ]’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表示方括号内的成分为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任选</a:t>
            </a:r>
            <a:r>
              <a:rPr lang="zh-CN" altLang="en-US" sz="2000" dirty="0">
                <a:latin typeface="Arial" panose="020B0604020202020204" pitchFamily="34" charset="0"/>
              </a:rPr>
              <a:t>项（</a:t>
            </a:r>
            <a:r>
              <a:rPr lang="en-US" altLang="zh-CN" sz="2000" dirty="0">
                <a:latin typeface="Arial" panose="020B0604020202020204" pitchFamily="34" charset="0"/>
              </a:rPr>
              <a:t>0</a:t>
            </a:r>
            <a:r>
              <a:rPr lang="zh-CN" altLang="en-US" sz="2000" dirty="0">
                <a:latin typeface="Arial" panose="020B0604020202020204" pitchFamily="34" charset="0"/>
              </a:rPr>
              <a:t>到</a:t>
            </a:r>
            <a:r>
              <a:rPr lang="en-US" altLang="zh-CN" sz="2000" dirty="0">
                <a:latin typeface="Arial" panose="020B0604020202020204" pitchFamily="34" charset="0"/>
              </a:rPr>
              <a:t>1</a:t>
            </a:r>
            <a:r>
              <a:rPr lang="zh-CN" altLang="en-US" sz="2000" dirty="0">
                <a:latin typeface="Arial" panose="020B0604020202020204" pitchFamily="34" charset="0"/>
              </a:rPr>
              <a:t>次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  <a:endParaRPr lang="zh-CN" altLang="en-US" sz="200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200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latin typeface="Arial" panose="020B0604020202020204" pitchFamily="34" charset="0"/>
              </a:rPr>
              <a:t>   ‘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( )</a:t>
            </a:r>
            <a:r>
              <a:rPr lang="en-US" altLang="zh-CN" sz="2000" dirty="0">
                <a:latin typeface="Arial" panose="020B0604020202020204" pitchFamily="34" charset="0"/>
              </a:rPr>
              <a:t>’ </a:t>
            </a:r>
            <a:r>
              <a:rPr lang="zh-CN" altLang="en-US" sz="2000" dirty="0">
                <a:latin typeface="Arial" panose="020B0604020202020204" pitchFamily="34" charset="0"/>
              </a:rPr>
              <a:t>表示圆括号内的成分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优先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2316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61">
            <a:extLst>
              <a:ext uri="{FF2B5EF4-FFF2-40B4-BE49-F238E27FC236}">
                <a16:creationId xmlns:a16="http://schemas.microsoft.com/office/drawing/2014/main" id="{ECA0D9B0-22EE-4A59-B935-E53FA214E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1279525"/>
            <a:ext cx="727392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程序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分程序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&gt;.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分程序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[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常量说明部分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] [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变量说明部分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]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[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]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常量说明部分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CONST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常量定义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{ ,&lt;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常量定义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} 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常量定义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无符号整数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无符号整数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数字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 {&lt;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数字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&gt;}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变量说明部分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VAR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{ ,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} ;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字母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 {&lt;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字母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&gt;|&lt;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数字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&gt;}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过程首部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分程序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&gt;{;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过程说明部分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};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过程首部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PROCEDURE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；</a:t>
            </a:r>
          </a:p>
        </p:txBody>
      </p:sp>
      <p:sp>
        <p:nvSpPr>
          <p:cNvPr id="20488" name="Rectangle 62">
            <a:extLst>
              <a:ext uri="{FF2B5EF4-FFF2-40B4-BE49-F238E27FC236}">
                <a16:creationId xmlns:a16="http://schemas.microsoft.com/office/drawing/2014/main" id="{FB78CA1E-07B6-4B42-9CA9-DE6AC32C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7771"/>
            <a:ext cx="5580062" cy="49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PL/0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语言的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EBNF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表示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62">
            <a:extLst>
              <a:ext uri="{FF2B5EF4-FFF2-40B4-BE49-F238E27FC236}">
                <a16:creationId xmlns:a16="http://schemas.microsoft.com/office/drawing/2014/main" id="{FB78CA1E-07B6-4B42-9CA9-DE6AC32C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7771"/>
            <a:ext cx="5580062" cy="49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PL/0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语言的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EBNF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表示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398EDC7-2797-425E-9191-C6F133024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51" y="1600200"/>
            <a:ext cx="788511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赋值语句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条件语句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当型循环语句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过程调用语句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读语句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写语句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复合语句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空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赋值语句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复合语句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BEGIN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{;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} END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条件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关系运算符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ODD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[+ | -]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项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{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加法运算符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项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&gt;}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项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因子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{&lt;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乘法运算符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因子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&gt;}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因子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 ::= 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无符号整数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| ‘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（’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‘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）’</a:t>
            </a:r>
          </a:p>
        </p:txBody>
      </p:sp>
    </p:spTree>
    <p:extLst>
      <p:ext uri="{BB962C8B-B14F-4D97-AF65-F5344CB8AC3E}">
        <p14:creationId xmlns:p14="http://schemas.microsoft.com/office/powerpoint/2010/main" val="37560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62">
            <a:extLst>
              <a:ext uri="{FF2B5EF4-FFF2-40B4-BE49-F238E27FC236}">
                <a16:creationId xmlns:a16="http://schemas.microsoft.com/office/drawing/2014/main" id="{FB78CA1E-07B6-4B42-9CA9-DE6AC32C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7771"/>
            <a:ext cx="5580062" cy="49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PL/0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语言的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EBNF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表示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87C6FC71-AF4D-4A80-90FC-07020714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" y="1219200"/>
            <a:ext cx="7885113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加法运算符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+ | -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乘法运算符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* | /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关系运算符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= | # | &lt; | &lt;= | &gt; | &gt;=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条件语句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 ::=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IF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条件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THEN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过程调用语句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CALL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当型循环语句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WHILE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条件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DO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读语句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READ ‘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（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’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{,&lt;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标识符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} ‘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）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’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写语句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  ::= 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WRITE ‘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（’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{, </a:t>
            </a:r>
            <a:r>
              <a:rPr lang="en-US" altLang="zh-CN" sz="2000" dirty="0">
                <a:solidFill>
                  <a:schemeClr val="tx1"/>
                </a:solidFill>
              </a:rPr>
              <a:t>&lt;</a:t>
            </a:r>
            <a:r>
              <a:rPr lang="zh-CN" altLang="en-US" sz="2000" dirty="0">
                <a:solidFill>
                  <a:schemeClr val="tx1"/>
                </a:solidFill>
              </a:rPr>
              <a:t>表达式</a:t>
            </a:r>
            <a:r>
              <a:rPr lang="en-US" altLang="zh-CN" sz="2000" dirty="0">
                <a:solidFill>
                  <a:schemeClr val="tx1"/>
                </a:solidFill>
              </a:rPr>
              <a:t>&gt;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} ‘</a:t>
            </a:r>
            <a:r>
              <a:rPr lang="zh-CN" altLang="en-US" sz="2000" b="0" dirty="0">
                <a:solidFill>
                  <a:schemeClr val="tx1"/>
                </a:solidFill>
                <a:latin typeface="Arial" panose="020B0604020202020204" pitchFamily="34" charset="0"/>
              </a:rPr>
              <a:t>）’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字母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| </a:t>
            </a: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b | … | X | Y | Z</a:t>
            </a: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000" b="0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&lt;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数字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&gt; ::= </a:t>
            </a:r>
            <a:r>
              <a:rPr lang="en-US" altLang="zh-CN" sz="2000" b="0" i="1" dirty="0">
                <a:solidFill>
                  <a:srgbClr val="FF0000"/>
                </a:solidFill>
                <a:latin typeface="Arial" panose="020B0604020202020204" pitchFamily="34" charset="0"/>
              </a:rPr>
              <a:t>0 | 1 | 2 | … | 8 | 9</a:t>
            </a:r>
          </a:p>
        </p:txBody>
      </p:sp>
    </p:spTree>
    <p:extLst>
      <p:ext uri="{BB962C8B-B14F-4D97-AF65-F5344CB8AC3E}">
        <p14:creationId xmlns:p14="http://schemas.microsoft.com/office/powerpoint/2010/main" val="12945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62">
            <a:extLst>
              <a:ext uri="{FF2B5EF4-FFF2-40B4-BE49-F238E27FC236}">
                <a16:creationId xmlns:a16="http://schemas.microsoft.com/office/drawing/2014/main" id="{FB78CA1E-07B6-4B42-9CA9-DE6AC32C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7771"/>
            <a:ext cx="5580062" cy="49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PL/0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语言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3D079958-B7CC-403B-8DE8-665C2456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1143000"/>
            <a:ext cx="79914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13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个保留字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const,var,procedur</a:t>
            </a:r>
            <a:r>
              <a:rPr lang="en-US" altLang="zh-CN" sz="2800" b="0" dirty="0">
                <a:solidFill>
                  <a:srgbClr val="FF6600"/>
                </a:solidFill>
                <a:latin typeface="Arial" panose="020B0604020202020204" pitchFamily="34" charset="0"/>
              </a:rPr>
              <a:t>e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,begin,end,</a:t>
            </a:r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odd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,if,then,call,while,do,read,write</a:t>
            </a:r>
          </a:p>
          <a:p>
            <a:pPr lvl="1" algn="l" eaLnBrk="1" hangingPunct="1"/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11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个运算符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+ - </a:t>
            </a:r>
            <a:r>
              <a:rPr lang="zh-CN" altLang="en-US" sz="2800" b="0" dirty="0">
                <a:solidFill>
                  <a:schemeClr val="tx1"/>
                </a:solidFill>
                <a:latin typeface="Arial" panose="020B0604020202020204" pitchFamily="34" charset="0"/>
              </a:rPr>
              <a:t>* </a:t>
            </a:r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/ &lt; &lt;= &gt; &gt;= # = := </a:t>
            </a:r>
          </a:p>
          <a:p>
            <a:pPr lvl="1" algn="l" eaLnBrk="1" hangingPunct="1"/>
            <a:endParaRPr lang="en-US" altLang="zh-CN" sz="28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rgbClr val="0000FF"/>
                </a:solidFill>
                <a:latin typeface="Arial" panose="020B0604020202020204" pitchFamily="34" charset="0"/>
              </a:rPr>
              <a:t>5</a:t>
            </a:r>
            <a:r>
              <a:rPr lang="zh-CN" altLang="en-US" sz="2800" b="0" dirty="0">
                <a:solidFill>
                  <a:srgbClr val="0000FF"/>
                </a:solidFill>
                <a:latin typeface="Arial" panose="020B0604020202020204" pitchFamily="34" charset="0"/>
              </a:rPr>
              <a:t>个界符</a:t>
            </a:r>
            <a:endParaRPr lang="en-US" altLang="zh-CN" sz="2800" b="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algn="l" eaLnBrk="1" hangingPunct="1"/>
            <a:r>
              <a:rPr lang="en-US" altLang="zh-CN" sz="2800" b="0" dirty="0">
                <a:solidFill>
                  <a:schemeClr val="tx1"/>
                </a:solidFill>
                <a:latin typeface="Arial" panose="020B0604020202020204" pitchFamily="34" charset="0"/>
              </a:rPr>
              <a:t>(  )  ,  ;  .</a:t>
            </a:r>
          </a:p>
        </p:txBody>
      </p:sp>
    </p:spTree>
    <p:extLst>
      <p:ext uri="{BB962C8B-B14F-4D97-AF65-F5344CB8AC3E}">
        <p14:creationId xmlns:p14="http://schemas.microsoft.com/office/powerpoint/2010/main" val="21217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AutoShape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D39502-6B24-4C4B-B61A-A3F123D03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4" name="AutoShape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EEEE553-2E63-4AB9-8695-8ABB53DB2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5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5010540-5062-4BF3-B2E9-9809CD29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6" name="AutoShape 16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8EB64D-2FE8-4021-9B59-29C30A85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62">
            <a:extLst>
              <a:ext uri="{FF2B5EF4-FFF2-40B4-BE49-F238E27FC236}">
                <a16:creationId xmlns:a16="http://schemas.microsoft.com/office/drawing/2014/main" id="{FB78CA1E-07B6-4B42-9CA9-DE6AC32C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7771"/>
            <a:ext cx="5580062" cy="49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PL/0 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语言的语义规则 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3D079958-B7CC-403B-8DE8-665C24565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50" y="1080730"/>
            <a:ext cx="7991475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solidFill>
                  <a:schemeClr val="tx1"/>
                </a:solidFill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数据类型只有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整数类型</a:t>
            </a:r>
            <a:endParaRPr lang="zh-CN" altLang="en-US" sz="2800" b="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数据结构只支持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简单变量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常数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zh-CN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endParaRPr lang="zh-CN" altLang="en-US" sz="1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所支持的数字为最长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9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位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的十进制数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标识符的有效长度为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标识符引用前先要声明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过程无参数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过程可嵌套，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最多嵌套 </a:t>
            </a:r>
            <a:r>
              <a:rPr lang="en-US" altLang="zh-CN" sz="2400" b="0" dirty="0">
                <a:solidFill>
                  <a:srgbClr val="FF0000"/>
                </a:solidFill>
                <a:latin typeface="Arial" panose="020B0604020202020204" pitchFamily="34" charset="0"/>
              </a:rPr>
              <a:t>3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层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过程可递归调用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内层过程可以引用包围它的外层过程的标识符</a:t>
            </a:r>
          </a:p>
        </p:txBody>
      </p:sp>
    </p:spTree>
    <p:extLst>
      <p:ext uri="{BB962C8B-B14F-4D97-AF65-F5344CB8AC3E}">
        <p14:creationId xmlns:p14="http://schemas.microsoft.com/office/powerpoint/2010/main" val="7226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228600" y="1112837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掌握编译程序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系统设计的基本原理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掌握“常见”语言机制的实现技术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经历开发一个小型编译程序的主要阶段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自学并使用自动构造工具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加深对计算机系统的理解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  体会将所学知识灵活应用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228600"/>
            <a:ext cx="70056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教学目的与要求</a:t>
            </a:r>
          </a:p>
        </p:txBody>
      </p:sp>
      <p:sp>
        <p:nvSpPr>
          <p:cNvPr id="10" name="Text Box 1034"/>
          <p:cNvSpPr txBox="1">
            <a:spLocks noChangeArrowheads="1"/>
          </p:cNvSpPr>
          <p:nvPr/>
        </p:nvSpPr>
        <p:spPr bwMode="auto">
          <a:xfrm>
            <a:off x="1966912" y="4026969"/>
            <a:ext cx="5272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  <a:buFontTx/>
              <a:buNone/>
            </a:pPr>
            <a:r>
              <a:rPr lang="zh-CN" altLang="en-US" sz="28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原理  </a:t>
            </a:r>
            <a:r>
              <a:rPr lang="en-US" altLang="zh-CN" sz="28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+    </a:t>
            </a:r>
            <a:r>
              <a:rPr lang="zh-CN" altLang="en-US" sz="28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技术    </a:t>
            </a:r>
            <a:r>
              <a:rPr lang="en-US" altLang="zh-CN" sz="28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+   </a:t>
            </a:r>
            <a:r>
              <a:rPr lang="zh-CN" altLang="en-US" sz="28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工具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119314" y="4592872"/>
            <a:ext cx="2375942" cy="1064075"/>
            <a:chOff x="1478" y="2387"/>
            <a:chExt cx="1294" cy="1229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478" y="3012"/>
              <a:ext cx="1294" cy="6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kumimoji="0" lang="zh-CN" altLang="en-GB" sz="2800" b="1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课内</a:t>
              </a:r>
              <a:r>
                <a:rPr lang="zh-CN" altLang="en-US" sz="2800" b="1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理论教学</a:t>
              </a:r>
              <a:endParaRPr kumimoji="0" lang="zh-CN" altLang="en-US" sz="28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655" y="2387"/>
              <a:ext cx="363" cy="635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200" y="2432"/>
              <a:ext cx="317" cy="590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4519992" y="4687837"/>
            <a:ext cx="2529036" cy="969110"/>
            <a:chOff x="2705" y="2387"/>
            <a:chExt cx="1376" cy="13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05" y="3012"/>
              <a:ext cx="1376" cy="7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kumimoji="0" lang="zh-CN" altLang="en-US" sz="2800" b="1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课内</a:t>
              </a:r>
              <a:r>
                <a:rPr kumimoji="0" lang="en-US" altLang="zh-CN" sz="2800" b="1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+</a:t>
              </a:r>
              <a:r>
                <a:rPr kumimoji="0" lang="zh-CN" altLang="en-GB" sz="2800" b="1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课外</a:t>
              </a:r>
              <a:r>
                <a:rPr kumimoji="0" lang="zh-CN" altLang="en-US" sz="2800" b="1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实验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925" y="2432"/>
              <a:ext cx="363" cy="635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3470" y="2387"/>
              <a:ext cx="317" cy="680"/>
            </a:xfrm>
            <a:prstGeom prst="line">
              <a:avLst/>
            </a:prstGeom>
            <a:noFill/>
            <a:ln w="3175" cap="rnd">
              <a:solidFill>
                <a:srgbClr val="80008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800" b="1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sp>
        <p:nvSpPr>
          <p:cNvPr id="19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/>
          <a:p>
            <a:fld id="{45768367-19B6-44BC-9951-BC83BC5A3A7D}" type="slidenum">
              <a:rPr lang="en-US" altLang="zh-CN" smtClean="0"/>
              <a:pPr/>
              <a:t>9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65453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90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1.4.3 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类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P-CODE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5A40C5E0-B01A-4151-A2E8-59A715B80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" y="4343400"/>
            <a:ext cx="1208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输入数据</a:t>
            </a:r>
            <a:endParaRPr lang="zh-CN" altLang="en-US" sz="2000" b="0" dirty="0">
              <a:latin typeface="Arial" panose="020B0604020202020204" pitchFamily="34" charset="0"/>
            </a:endParaRP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2A036EA5-D327-4809-8E19-C1DFF7449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1516063"/>
            <a:ext cx="187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kumimoji="0" lang="en-US" altLang="zh-CN" sz="2000" b="0" dirty="0">
                <a:latin typeface="Arial" panose="020B0604020202020204" pitchFamily="34" charset="0"/>
              </a:rPr>
              <a:t>PL/0 </a:t>
            </a:r>
            <a:r>
              <a:rPr kumimoji="0" lang="zh-CN" altLang="en-US" sz="2000" dirty="0">
                <a:latin typeface="Arial" panose="020B0604020202020204" pitchFamily="34" charset="0"/>
              </a:rPr>
              <a:t>程序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22" name="Text Box 39">
            <a:extLst>
              <a:ext uri="{FF2B5EF4-FFF2-40B4-BE49-F238E27FC236}">
                <a16:creationId xmlns:a16="http://schemas.microsoft.com/office/drawing/2014/main" id="{4AF13B98-E31F-49E7-925D-1FC77308C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272" y="3228975"/>
            <a:ext cx="2519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类</a:t>
            </a:r>
            <a:r>
              <a:rPr lang="en-US" altLang="zh-CN" sz="2000" b="0" dirty="0">
                <a:latin typeface="Arial" panose="020B0604020202020204" pitchFamily="34" charset="0"/>
              </a:rPr>
              <a:t>P-code</a:t>
            </a:r>
            <a:r>
              <a:rPr lang="zh-CN" altLang="en-US" sz="2000" dirty="0">
                <a:latin typeface="Arial" panose="020B0604020202020204" pitchFamily="34" charset="0"/>
              </a:rPr>
              <a:t>程序</a:t>
            </a:r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78591470-D213-42F2-AE1F-7582D273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950" y="2149475"/>
            <a:ext cx="2160588" cy="369887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PL/0 </a:t>
            </a:r>
            <a:r>
              <a:rPr lang="zh-CN" altLang="en-US" sz="2000" dirty="0">
                <a:latin typeface="Arial" panose="020B0604020202020204" pitchFamily="34" charset="0"/>
              </a:rPr>
              <a:t>编译程序</a:t>
            </a:r>
          </a:p>
        </p:txBody>
      </p:sp>
      <p:sp>
        <p:nvSpPr>
          <p:cNvPr id="24" name="Text Box 49">
            <a:extLst>
              <a:ext uri="{FF2B5EF4-FFF2-40B4-BE49-F238E27FC236}">
                <a16:creationId xmlns:a16="http://schemas.microsoft.com/office/drawing/2014/main" id="{DE2B70F2-766C-4C93-B26A-65E7A0287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2140" y="4341812"/>
            <a:ext cx="2651831" cy="369332"/>
          </a:xfrm>
          <a:prstGeom prst="rect">
            <a:avLst/>
          </a:prstGeom>
          <a:noFill/>
          <a:ln w="9525" algn="ctr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类 </a:t>
            </a:r>
            <a:r>
              <a:rPr lang="en-US" altLang="zh-CN" sz="2000" b="0">
                <a:latin typeface="Arial" panose="020B0604020202020204" pitchFamily="34" charset="0"/>
              </a:rPr>
              <a:t>P-code </a:t>
            </a:r>
            <a:r>
              <a:rPr lang="zh-CN" altLang="en-US" sz="2000">
                <a:latin typeface="Arial" panose="020B0604020202020204" pitchFamily="34" charset="0"/>
              </a:rPr>
              <a:t>解释程序</a:t>
            </a: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436F289E-1BCE-42B7-9695-DDC6D96C3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692" y="5106480"/>
            <a:ext cx="3097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类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P-code</a:t>
            </a:r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虚拟机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2B485C3-3686-4619-A832-50E93DCCB31F}"/>
              </a:ext>
            </a:extLst>
          </p:cNvPr>
          <p:cNvCxnSpPr>
            <a:stCxn id="21" idx="2"/>
            <a:endCxn id="23" idx="0"/>
          </p:cNvCxnSpPr>
          <p:nvPr/>
        </p:nvCxnSpPr>
        <p:spPr bwMode="auto">
          <a:xfrm flipH="1">
            <a:off x="4363244" y="1885950"/>
            <a:ext cx="794" cy="263525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C518D47-4D07-47D7-BE85-5638F9FFD556}"/>
              </a:ext>
            </a:extLst>
          </p:cNvPr>
          <p:cNvCxnSpPr>
            <a:stCxn id="23" idx="2"/>
            <a:endCxn id="22" idx="0"/>
          </p:cNvCxnSpPr>
          <p:nvPr/>
        </p:nvCxnSpPr>
        <p:spPr bwMode="auto">
          <a:xfrm>
            <a:off x="4363244" y="2519362"/>
            <a:ext cx="710" cy="70961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40ECA20-9BAE-437A-A5EE-81BDD44E40A8}"/>
              </a:ext>
            </a:extLst>
          </p:cNvPr>
          <p:cNvCxnSpPr>
            <a:stCxn id="22" idx="2"/>
            <a:endCxn id="24" idx="0"/>
          </p:cNvCxnSpPr>
          <p:nvPr/>
        </p:nvCxnSpPr>
        <p:spPr bwMode="auto">
          <a:xfrm>
            <a:off x="4363954" y="3598862"/>
            <a:ext cx="4102" cy="74295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3C4FFA1F-EFB6-4309-B7DE-876FA209EEA8}"/>
              </a:ext>
            </a:extLst>
          </p:cNvPr>
          <p:cNvSpPr/>
          <p:nvPr/>
        </p:nvSpPr>
        <p:spPr bwMode="auto">
          <a:xfrm>
            <a:off x="2667000" y="3970337"/>
            <a:ext cx="3339905" cy="166846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B0D29DF-44BC-4043-92F9-7FCE9076624E}"/>
              </a:ext>
            </a:extLst>
          </p:cNvPr>
          <p:cNvCxnSpPr>
            <a:stCxn id="20" idx="3"/>
            <a:endCxn id="24" idx="1"/>
          </p:cNvCxnSpPr>
          <p:nvPr/>
        </p:nvCxnSpPr>
        <p:spPr bwMode="auto">
          <a:xfrm flipV="1">
            <a:off x="2070100" y="4526478"/>
            <a:ext cx="972040" cy="1774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5619BC8-4435-4A9F-A9E6-1A363C79C59F}"/>
              </a:ext>
            </a:extLst>
          </p:cNvPr>
          <p:cNvCxnSpPr>
            <a:stCxn id="24" idx="3"/>
          </p:cNvCxnSpPr>
          <p:nvPr/>
        </p:nvCxnSpPr>
        <p:spPr bwMode="auto">
          <a:xfrm flipV="1">
            <a:off x="5693971" y="4523582"/>
            <a:ext cx="1144979" cy="289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 Box 19">
            <a:extLst>
              <a:ext uri="{FF2B5EF4-FFF2-40B4-BE49-F238E27FC236}">
                <a16:creationId xmlns:a16="http://schemas.microsoft.com/office/drawing/2014/main" id="{CDEDC366-01D7-492B-A6BB-AD59E4245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950" y="4322763"/>
            <a:ext cx="1208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输出数据</a:t>
            </a:r>
            <a:endParaRPr lang="zh-CN" altLang="en-US" sz="2000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18378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91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2060"/>
            <a:ext cx="7239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1.4.3 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类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P-CODE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</a:t>
            </a:r>
          </a:p>
        </p:txBody>
      </p:sp>
      <p:sp>
        <p:nvSpPr>
          <p:cNvPr id="4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8C81A9-A27D-4270-A3B0-668863851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6394303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6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D172291-C734-4610-8ED7-23DB4B4A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2" y="6394303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7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4C5DB88-E1C0-47BB-9C2A-367A1B33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2" y="6394303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8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22AA357-161F-4F05-B802-D48101EA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562" y="6394303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endParaRPr lang="zh-CN" altLang="en-US"/>
          </a:p>
        </p:txBody>
      </p:sp>
      <p:sp>
        <p:nvSpPr>
          <p:cNvPr id="9" name="Text Box 38">
            <a:extLst>
              <a:ext uri="{FF2B5EF4-FFF2-40B4-BE49-F238E27FC236}">
                <a16:creationId xmlns:a16="http://schemas.microsoft.com/office/drawing/2014/main" id="{C2B99FE0-4114-4A12-9167-6D2539940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49191"/>
            <a:ext cx="80629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000" dirty="0">
                <a:latin typeface="Arial" panose="020B0604020202020204" pitchFamily="34" charset="0"/>
              </a:rPr>
              <a:t>   一种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栈式机</a:t>
            </a:r>
            <a:r>
              <a:rPr lang="zh-CN" altLang="en-US" sz="2000" dirty="0">
                <a:latin typeface="Arial" panose="020B0604020202020204" pitchFamily="34" charset="0"/>
              </a:rPr>
              <a:t>的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语言</a:t>
            </a:r>
          </a:p>
          <a:p>
            <a:pPr lvl="1" algn="l" eaLnBrk="1" hangingPunct="1">
              <a:buFont typeface="Symbol" panose="05050102010706020507" pitchFamily="18" charset="2"/>
              <a:buNone/>
            </a:pPr>
            <a:r>
              <a:rPr lang="zh-CN" altLang="en-US" sz="2000" b="0" dirty="0">
                <a:latin typeface="Arial" panose="020B0604020202020204" pitchFamily="34" charset="0"/>
              </a:rPr>
              <a:t>     </a:t>
            </a:r>
            <a:r>
              <a:rPr lang="zh-CN" altLang="en-US" sz="2000" dirty="0">
                <a:latin typeface="Arial" panose="020B0604020202020204" pitchFamily="34" charset="0"/>
              </a:rPr>
              <a:t>此类栈式机没有累加器和通用寄存器，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有一个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栈式存储器</a:t>
            </a:r>
            <a:r>
              <a:rPr lang="zh-CN" altLang="en-US" sz="2000" dirty="0">
                <a:latin typeface="Arial" panose="020B0604020202020204" pitchFamily="34" charset="0"/>
              </a:rPr>
              <a:t>，有四个控制寄存器（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指令寄存器 </a:t>
            </a:r>
            <a:r>
              <a:rPr lang="en-US" altLang="zh-CN" sz="2000" b="0" dirty="0">
                <a:solidFill>
                  <a:srgbClr val="800080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Arial" panose="020B0604020202020204" pitchFamily="34" charset="0"/>
              </a:rPr>
              <a:t>，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指令地址寄存器 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000" dirty="0">
                <a:latin typeface="Arial" panose="020B0604020202020204" pitchFamily="34" charset="0"/>
              </a:rPr>
              <a:t>，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栈顶寄存器 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  <a:r>
              <a:rPr lang="zh-CN" altLang="en-US" sz="2000" dirty="0">
                <a:latin typeface="Arial" panose="020B0604020202020204" pitchFamily="34" charset="0"/>
              </a:rPr>
              <a:t>和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基址寄存器 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2000" dirty="0">
                <a:latin typeface="Arial" panose="020B0604020202020204" pitchFamily="34" charset="0"/>
              </a:rPr>
              <a:t>），算逻运算都在栈顶进行</a:t>
            </a:r>
            <a:endParaRPr lang="zh-CN" altLang="en-US" sz="2000" dirty="0">
              <a:solidFill>
                <a:srgbClr val="800080"/>
              </a:solidFill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None/>
            </a:pPr>
            <a:endParaRPr lang="zh-CN" altLang="en-US" sz="2000" b="0" dirty="0">
              <a:latin typeface="Arial" panose="020B0604020202020204" pitchFamily="34" charset="0"/>
            </a:endParaRPr>
          </a:p>
          <a:p>
            <a:pPr algn="l" eaLnBrk="1" hangingPunct="1"/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指令格式</a:t>
            </a:r>
          </a:p>
        </p:txBody>
      </p:sp>
      <p:grpSp>
        <p:nvGrpSpPr>
          <p:cNvPr id="10" name="Group 45">
            <a:extLst>
              <a:ext uri="{FF2B5EF4-FFF2-40B4-BE49-F238E27FC236}">
                <a16:creationId xmlns:a16="http://schemas.microsoft.com/office/drawing/2014/main" id="{E390B9A9-4666-4FA7-90EF-7A1D7C5B3647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732667"/>
            <a:ext cx="3048000" cy="601663"/>
            <a:chOff x="2412" y="2614"/>
            <a:chExt cx="1920" cy="379"/>
          </a:xfrm>
        </p:grpSpPr>
        <p:sp>
          <p:nvSpPr>
            <p:cNvPr id="11" name="Rectangle 40">
              <a:extLst>
                <a:ext uri="{FF2B5EF4-FFF2-40B4-BE49-F238E27FC236}">
                  <a16:creationId xmlns:a16="http://schemas.microsoft.com/office/drawing/2014/main" id="{E15CA2CC-F21E-4EDD-9C3D-17C18331B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657"/>
              <a:ext cx="1920" cy="33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/>
              <a:endParaRPr lang="zh-CN" altLang="en-US"/>
            </a:p>
          </p:txBody>
        </p:sp>
        <p:sp>
          <p:nvSpPr>
            <p:cNvPr id="12" name="Line 41">
              <a:extLst>
                <a:ext uri="{FF2B5EF4-FFF2-40B4-BE49-F238E27FC236}">
                  <a16:creationId xmlns:a16="http://schemas.microsoft.com/office/drawing/2014/main" id="{A612311A-5CAC-4303-8C32-66EA44F667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57"/>
              <a:ext cx="0" cy="336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/>
            </a:p>
          </p:txBody>
        </p:sp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BCC5D532-86B5-4FA8-B31F-532FCC82B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2657"/>
              <a:ext cx="0" cy="336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/>
            </a:p>
          </p:txBody>
        </p:sp>
        <p:sp>
          <p:nvSpPr>
            <p:cNvPr id="14" name="Text Box 43">
              <a:extLst>
                <a:ext uri="{FF2B5EF4-FFF2-40B4-BE49-F238E27FC236}">
                  <a16:creationId xmlns:a16="http://schemas.microsoft.com/office/drawing/2014/main" id="{A217683C-E52A-4BE5-8246-E1EEFEC09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614"/>
              <a:ext cx="15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15" name="Text Box 44">
            <a:extLst>
              <a:ext uri="{FF2B5EF4-FFF2-40B4-BE49-F238E27FC236}">
                <a16:creationId xmlns:a16="http://schemas.microsoft.com/office/drawing/2014/main" id="{23EB8352-3297-4E31-ABFA-491464FF9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2" y="4531524"/>
            <a:ext cx="62642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：   </a:t>
            </a:r>
            <a:r>
              <a:rPr lang="zh-CN" altLang="en-US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操作码</a:t>
            </a:r>
          </a:p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层次差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（标识符引用层减去定义层）</a:t>
            </a:r>
          </a:p>
          <a:p>
            <a:pPr algn="l" eaLnBrk="1" hangingPunct="1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en-US" sz="2400" dirty="0">
                <a:solidFill>
                  <a:srgbClr val="800080"/>
                </a:solidFill>
                <a:latin typeface="Times New Roman" panose="02020603050405020304" pitchFamily="18" charset="0"/>
              </a:rPr>
              <a:t>不同的指令含义不同</a:t>
            </a:r>
          </a:p>
        </p:txBody>
      </p:sp>
    </p:spTree>
    <p:extLst>
      <p:ext uri="{BB962C8B-B14F-4D97-AF65-F5344CB8AC3E}">
        <p14:creationId xmlns:p14="http://schemas.microsoft.com/office/powerpoint/2010/main" val="620921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92</a:t>
            </a:fld>
            <a:endParaRPr lang="en-US" altLang="zh-CN"/>
          </a:p>
          <a:p>
            <a:endParaRPr lang="en-US" altLang="zh-CN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EAA7AA8-8C56-43A2-BF0D-DB267484C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6262"/>
              </p:ext>
            </p:extLst>
          </p:nvPr>
        </p:nvGraphicFramePr>
        <p:xfrm>
          <a:off x="152400" y="228600"/>
          <a:ext cx="8763001" cy="651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14">
                  <a:extLst>
                    <a:ext uri="{9D8B030D-6E8A-4147-A177-3AD203B41FA5}">
                      <a16:colId xmlns:a16="http://schemas.microsoft.com/office/drawing/2014/main" val="2537938255"/>
                    </a:ext>
                  </a:extLst>
                </a:gridCol>
                <a:gridCol w="1585686">
                  <a:extLst>
                    <a:ext uri="{9D8B030D-6E8A-4147-A177-3AD203B41FA5}">
                      <a16:colId xmlns:a16="http://schemas.microsoft.com/office/drawing/2014/main" val="4108940821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2196057230"/>
                    </a:ext>
                  </a:extLst>
                </a:gridCol>
              </a:tblGrid>
              <a:tr h="290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指令分类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指令格式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指令功能</a:t>
                      </a:r>
                    </a:p>
                  </a:txBody>
                  <a:tcPr marT="41564" marB="41564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122825"/>
                  </a:ext>
                </a:extLst>
              </a:tr>
              <a:tr h="81389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调用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INT 0  A</a:t>
                      </a:r>
                    </a:p>
                    <a:p>
                      <a:r>
                        <a:rPr lang="en-US" altLang="zh-CN" sz="1600" dirty="0"/>
                        <a:t>OPR 0 0</a:t>
                      </a:r>
                    </a:p>
                    <a:p>
                      <a:r>
                        <a:rPr lang="en-US" altLang="zh-CN" sz="1600" dirty="0"/>
                        <a:t>CALL L A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栈顶分配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个单元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Return</a:t>
                      </a:r>
                    </a:p>
                    <a:p>
                      <a:r>
                        <a:rPr lang="zh-CN" altLang="en-US" sz="1600" dirty="0"/>
                        <a:t>调用地址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的过程</a:t>
                      </a:r>
                      <a:r>
                        <a:rPr lang="en-US" altLang="zh-CN" sz="1600" dirty="0"/>
                        <a:t>,L</a:t>
                      </a:r>
                      <a:r>
                        <a:rPr lang="zh-CN" altLang="en-US" sz="1600" dirty="0"/>
                        <a:t>为层差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375202281"/>
                  </a:ext>
                </a:extLst>
              </a:tr>
              <a:tr h="81389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存取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LIT 0 A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LOD L A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STO L A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</a:t>
                      </a:r>
                      <a:r>
                        <a:rPr lang="en-US" altLang="zh-CN" sz="1600" dirty="0"/>
                        <a:t>-&gt;</a:t>
                      </a:r>
                      <a:r>
                        <a:rPr lang="zh-CN" altLang="en-US" sz="1600" dirty="0"/>
                        <a:t>栈顶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变量值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存储单元</a:t>
                      </a:r>
                      <a:r>
                        <a:rPr lang="en-US" altLang="zh-CN" sz="1600" dirty="0"/>
                        <a:t>)&gt;</a:t>
                      </a:r>
                      <a:r>
                        <a:rPr lang="zh-CN" altLang="en-US" sz="1600" dirty="0"/>
                        <a:t>栈顶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栈顶值</a:t>
                      </a:r>
                      <a:r>
                        <a:rPr lang="en-US" altLang="zh-CN" sz="1600" dirty="0"/>
                        <a:t>-&gt;</a:t>
                      </a:r>
                      <a:r>
                        <a:rPr lang="zh-CN" altLang="en-US" sz="1600" dirty="0"/>
                        <a:t>变量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存储单元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945154220"/>
                  </a:ext>
                </a:extLst>
              </a:tr>
              <a:tr h="56972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一元比较运算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1 </a:t>
                      </a:r>
                    </a:p>
                    <a:p>
                      <a:r>
                        <a:rPr lang="en-US" altLang="zh-CN" sz="1600" dirty="0"/>
                        <a:t>OPR 0 6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*(-1)</a:t>
                      </a:r>
                    </a:p>
                    <a:p>
                      <a:r>
                        <a:rPr lang="en-US" altLang="zh-CN" sz="1600" dirty="0"/>
                        <a:t>Odd(T)  0= true, 1=false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4011366586"/>
                  </a:ext>
                </a:extLst>
              </a:tr>
              <a:tr h="105806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二元运算</a:t>
                      </a: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2 </a:t>
                      </a:r>
                    </a:p>
                    <a:p>
                      <a:r>
                        <a:rPr lang="en-US" altLang="zh-CN" sz="1600" dirty="0"/>
                        <a:t>OPR 0 3 </a:t>
                      </a:r>
                    </a:p>
                    <a:p>
                      <a:r>
                        <a:rPr lang="en-US" altLang="zh-CN" sz="1600" dirty="0"/>
                        <a:t>OPR 0 4 </a:t>
                      </a:r>
                    </a:p>
                    <a:p>
                      <a:r>
                        <a:rPr lang="en-US" altLang="zh-CN" sz="1600" dirty="0"/>
                        <a:t>OPR 0 5 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+</a:t>
                      </a:r>
                    </a:p>
                    <a:p>
                      <a:r>
                        <a:rPr lang="en-US" altLang="zh-CN" sz="1600" dirty="0"/>
                        <a:t>-</a:t>
                      </a:r>
                    </a:p>
                    <a:p>
                      <a:r>
                        <a:rPr lang="en-US" altLang="zh-CN" sz="1600" dirty="0"/>
                        <a:t>*</a:t>
                      </a:r>
                    </a:p>
                    <a:p>
                      <a:r>
                        <a:rPr lang="en-US" altLang="zh-CN" sz="1600" dirty="0"/>
                        <a:t>/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29605623"/>
                  </a:ext>
                </a:extLst>
              </a:tr>
              <a:tr h="133479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二元比较</a:t>
                      </a:r>
                      <a:r>
                        <a:rPr lang="en-US" altLang="zh-CN" sz="2000" dirty="0"/>
                        <a:t>6</a:t>
                      </a:r>
                      <a:endParaRPr lang="zh-CN" altLang="en-US" sz="20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8 </a:t>
                      </a:r>
                    </a:p>
                    <a:p>
                      <a:r>
                        <a:rPr lang="en-US" altLang="zh-CN" sz="1600" dirty="0"/>
                        <a:t>OPR 0 9 </a:t>
                      </a:r>
                    </a:p>
                    <a:p>
                      <a:r>
                        <a:rPr lang="en-US" altLang="zh-CN" sz="1600" dirty="0"/>
                        <a:t>OPR 0 10 </a:t>
                      </a:r>
                    </a:p>
                    <a:p>
                      <a:r>
                        <a:rPr lang="en-US" altLang="zh-CN" sz="1600" dirty="0"/>
                        <a:t>OPR 0 11</a:t>
                      </a:r>
                    </a:p>
                    <a:p>
                      <a:r>
                        <a:rPr lang="en-US" altLang="zh-CN" sz="1600" dirty="0"/>
                        <a:t>OPR 0 12</a:t>
                      </a:r>
                    </a:p>
                    <a:p>
                      <a:r>
                        <a:rPr lang="en-US" altLang="zh-CN" sz="1600" dirty="0"/>
                        <a:t>OPR 0 13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=</a:t>
                      </a:r>
                    </a:p>
                    <a:p>
                      <a:r>
                        <a:rPr lang="en-US" altLang="zh-CN" sz="1600" dirty="0"/>
                        <a:t>#</a:t>
                      </a:r>
                    </a:p>
                    <a:p>
                      <a:r>
                        <a:rPr lang="en-US" altLang="zh-CN" sz="1600" dirty="0"/>
                        <a:t>&lt;</a:t>
                      </a:r>
                    </a:p>
                    <a:p>
                      <a:r>
                        <a:rPr lang="en-US" altLang="zh-CN" sz="1600" dirty="0"/>
                        <a:t>&gt;=</a:t>
                      </a:r>
                    </a:p>
                    <a:p>
                      <a:r>
                        <a:rPr lang="en-US" altLang="zh-CN" sz="1600" dirty="0"/>
                        <a:t>&gt;</a:t>
                      </a:r>
                    </a:p>
                    <a:p>
                      <a:r>
                        <a:rPr lang="en-US" altLang="zh-CN" sz="1600" dirty="0"/>
                        <a:t>&lt;=</a:t>
                      </a:r>
                      <a:endParaRPr lang="zh-CN" altLang="en-US" sz="16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2227531897"/>
                  </a:ext>
                </a:extLst>
              </a:tr>
              <a:tr h="49919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转移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JMP 0 A</a:t>
                      </a:r>
                    </a:p>
                    <a:p>
                      <a:r>
                        <a:rPr lang="en-US" altLang="zh-CN" sz="1600" dirty="0"/>
                        <a:t>JPC 0 A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无条件转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True</a:t>
                      </a:r>
                      <a:r>
                        <a:rPr lang="zh-CN" altLang="en-US" sz="1600" dirty="0"/>
                        <a:t>转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150576236"/>
                  </a:ext>
                </a:extLst>
              </a:tr>
              <a:tr h="70809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输入输出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OPR 0 14 </a:t>
                      </a:r>
                    </a:p>
                    <a:p>
                      <a:r>
                        <a:rPr lang="en-US" altLang="zh-CN" sz="1600" dirty="0"/>
                        <a:t>OPR 0 15</a:t>
                      </a:r>
                    </a:p>
                    <a:p>
                      <a:r>
                        <a:rPr lang="en-US" altLang="zh-CN" sz="1600" dirty="0"/>
                        <a:t>OPR 0 16</a:t>
                      </a:r>
                      <a:endParaRPr lang="zh-CN" altLang="en-US" sz="1600" dirty="0"/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Write(</a:t>
                      </a:r>
                      <a:r>
                        <a:rPr lang="zh-CN" altLang="en-US" sz="1600" dirty="0"/>
                        <a:t>栈顶</a:t>
                      </a:r>
                      <a:r>
                        <a:rPr lang="en-US" altLang="zh-CN" sz="1600" dirty="0"/>
                        <a:t>)</a:t>
                      </a:r>
                    </a:p>
                    <a:p>
                      <a:r>
                        <a:rPr lang="zh-CN" altLang="en-US" sz="1600" dirty="0"/>
                        <a:t>换行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Read(</a:t>
                      </a:r>
                      <a:r>
                        <a:rPr lang="zh-CN" altLang="en-US" sz="1600" dirty="0"/>
                        <a:t>栈顶）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351964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131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07279-7B7A-4484-8A90-8A6941000B5D}" type="slidenum">
              <a:rPr lang="en-US" altLang="zh-CN"/>
              <a:pPr/>
              <a:t>93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304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语言编译程序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304800" y="-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     1.4 PL/0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语言编译系统</a:t>
            </a:r>
          </a:p>
        </p:txBody>
      </p:sp>
      <p:grpSp>
        <p:nvGrpSpPr>
          <p:cNvPr id="8" name="Group 66">
            <a:extLst>
              <a:ext uri="{FF2B5EF4-FFF2-40B4-BE49-F238E27FC236}">
                <a16:creationId xmlns:a16="http://schemas.microsoft.com/office/drawing/2014/main" id="{BE1043FB-BBBF-4797-B50D-E59D2177B4C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284836"/>
            <a:ext cx="7330187" cy="1973948"/>
            <a:chOff x="521" y="1975"/>
            <a:chExt cx="4916" cy="1551"/>
          </a:xfrm>
        </p:grpSpPr>
        <p:sp>
          <p:nvSpPr>
            <p:cNvPr id="10" name="Text Box 57">
              <a:extLst>
                <a:ext uri="{FF2B5EF4-FFF2-40B4-BE49-F238E27FC236}">
                  <a16:creationId xmlns:a16="http://schemas.microsoft.com/office/drawing/2014/main" id="{95D8473E-104C-49EE-BF9B-EE293A790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115"/>
              <a:ext cx="118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Tx/>
                <a:buFontTx/>
                <a:buNone/>
              </a:pPr>
              <a:r>
                <a:rPr kumimoji="0" lang="en-US" altLang="zh-CN" sz="2000" b="0">
                  <a:latin typeface="Arial" panose="020B0604020202020204" pitchFamily="34" charset="0"/>
                </a:rPr>
                <a:t>PL/0 </a:t>
              </a:r>
              <a:r>
                <a:rPr kumimoji="0" lang="zh-CN" altLang="en-US" sz="2000">
                  <a:latin typeface="Arial" panose="020B0604020202020204" pitchFamily="34" charset="0"/>
                </a:rPr>
                <a:t>程序</a:t>
              </a:r>
              <a:endParaRPr lang="zh-CN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4F86F649-1F0C-4491-9B33-AB9404ED6D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7" y="2106"/>
              <a:ext cx="1180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000">
                  <a:latin typeface="Arial" panose="020B0604020202020204" pitchFamily="34" charset="0"/>
                </a:rPr>
                <a:t>类</a:t>
              </a:r>
              <a:r>
                <a:rPr lang="en-US" altLang="zh-CN" sz="2000" b="0">
                  <a:latin typeface="Arial" panose="020B0604020202020204" pitchFamily="34" charset="0"/>
                </a:rPr>
                <a:t>P-code</a:t>
              </a:r>
              <a:r>
                <a:rPr lang="zh-CN" altLang="en-US" sz="2000">
                  <a:latin typeface="Arial" panose="020B0604020202020204" pitchFamily="34" charset="0"/>
                </a:rPr>
                <a:t>程序</a:t>
              </a:r>
            </a:p>
          </p:txBody>
        </p:sp>
        <p:sp>
          <p:nvSpPr>
            <p:cNvPr id="12" name="AutoShape 59">
              <a:extLst>
                <a:ext uri="{FF2B5EF4-FFF2-40B4-BE49-F238E27FC236}">
                  <a16:creationId xmlns:a16="http://schemas.microsoft.com/office/drawing/2014/main" id="{034D7ECD-DABF-4850-996F-16FE8735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2143"/>
              <a:ext cx="590" cy="227"/>
            </a:xfrm>
            <a:prstGeom prst="notchedRightArrow">
              <a:avLst>
                <a:gd name="adj1" fmla="val 50000"/>
                <a:gd name="adj2" fmla="val 64978"/>
              </a:avLst>
            </a:prstGeom>
            <a:solidFill>
              <a:srgbClr val="FFFFFF"/>
            </a:solidFill>
            <a:ln w="952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13" name="AutoShape 60">
              <a:extLst>
                <a:ext uri="{FF2B5EF4-FFF2-40B4-BE49-F238E27FC236}">
                  <a16:creationId xmlns:a16="http://schemas.microsoft.com/office/drawing/2014/main" id="{CEF4EAFE-6865-4F9A-9949-C4911A4AC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2143"/>
              <a:ext cx="591" cy="227"/>
            </a:xfrm>
            <a:prstGeom prst="notchedRightArrow">
              <a:avLst>
                <a:gd name="adj1" fmla="val 50000"/>
                <a:gd name="adj2" fmla="val 65088"/>
              </a:avLst>
            </a:prstGeom>
            <a:solidFill>
              <a:srgbClr val="FFFFFF"/>
            </a:solidFill>
            <a:ln w="952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14" name="Text Box 61">
              <a:extLst>
                <a:ext uri="{FF2B5EF4-FFF2-40B4-BE49-F238E27FC236}">
                  <a16:creationId xmlns:a16="http://schemas.microsoft.com/office/drawing/2014/main" id="{DFE4AEE9-3684-42FA-B72B-E3D8E869C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975"/>
              <a:ext cx="1089" cy="508"/>
            </a:xfrm>
            <a:prstGeom prst="rect">
              <a:avLst/>
            </a:prstGeom>
            <a:noFill/>
            <a:ln w="9525" algn="ctr">
              <a:solidFill>
                <a:srgbClr val="8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000" dirty="0">
                  <a:solidFill>
                    <a:srgbClr val="800080"/>
                  </a:solidFill>
                  <a:latin typeface="Arial" panose="020B0604020202020204" pitchFamily="34" charset="0"/>
                </a:rPr>
                <a:t>语法、语义分析程序</a:t>
              </a:r>
            </a:p>
          </p:txBody>
        </p: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399FBECA-7C1C-4261-B36C-4DED4CA7C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3015"/>
              <a:ext cx="915" cy="508"/>
            </a:xfrm>
            <a:prstGeom prst="rect">
              <a:avLst/>
            </a:prstGeom>
            <a:noFill/>
            <a:ln w="9525" algn="ctr">
              <a:solidFill>
                <a:srgbClr val="8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000">
                  <a:solidFill>
                    <a:srgbClr val="800080"/>
                  </a:solidFill>
                  <a:latin typeface="Arial" panose="020B0604020202020204" pitchFamily="34" charset="0"/>
                </a:rPr>
                <a:t>词法分析程序</a:t>
              </a:r>
            </a:p>
          </p:txBody>
        </p:sp>
        <p:sp>
          <p:nvSpPr>
            <p:cNvPr id="16" name="Text Box 63">
              <a:extLst>
                <a:ext uri="{FF2B5EF4-FFF2-40B4-BE49-F238E27FC236}">
                  <a16:creationId xmlns:a16="http://schemas.microsoft.com/office/drawing/2014/main" id="{883097E8-17CA-47A3-A55E-C8262AAC0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3018"/>
              <a:ext cx="915" cy="508"/>
            </a:xfrm>
            <a:prstGeom prst="rect">
              <a:avLst/>
            </a:prstGeom>
            <a:noFill/>
            <a:ln w="9525" algn="ctr">
              <a:solidFill>
                <a:srgbClr val="800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 eaLnBrk="0" hangingPunct="0"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800080"/>
                </a:buClr>
                <a:buFont typeface="Wingdings" panose="05000000000000000000" pitchFamily="2" charset="2"/>
                <a:buChar char="²"/>
                <a:defRPr kumimoji="1" sz="3200" b="1">
                  <a:solidFill>
                    <a:srgbClr val="333399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000">
                  <a:solidFill>
                    <a:srgbClr val="800080"/>
                  </a:solidFill>
                  <a:latin typeface="Arial" panose="020B0604020202020204" pitchFamily="34" charset="0"/>
                </a:rPr>
                <a:t>代码生成程序</a:t>
              </a:r>
            </a:p>
          </p:txBody>
        </p:sp>
        <p:sp>
          <p:nvSpPr>
            <p:cNvPr id="17" name="Line 64">
              <a:extLst>
                <a:ext uri="{FF2B5EF4-FFF2-40B4-BE49-F238E27FC236}">
                  <a16:creationId xmlns:a16="http://schemas.microsoft.com/office/drawing/2014/main" id="{05CD675B-2589-43C3-9961-7A6D4996C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2519"/>
              <a:ext cx="909" cy="50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8" name="Line 65">
              <a:extLst>
                <a:ext uri="{FF2B5EF4-FFF2-40B4-BE49-F238E27FC236}">
                  <a16:creationId xmlns:a16="http://schemas.microsoft.com/office/drawing/2014/main" id="{01797A66-CAED-4572-A986-FC19E5845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4" y="2519"/>
              <a:ext cx="905" cy="50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19" name="Text Box 56">
            <a:extLst>
              <a:ext uri="{FF2B5EF4-FFF2-40B4-BE49-F238E27FC236}">
                <a16:creationId xmlns:a16="http://schemas.microsoft.com/office/drawing/2014/main" id="{3CD7AC55-8418-4CFF-B330-FB5E81BF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714878"/>
            <a:ext cx="82454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sz="2000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</a:rPr>
              <a:t>PL/0</a:t>
            </a:r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编译程序的组织：</a:t>
            </a:r>
            <a:r>
              <a:rPr lang="zh-CN" altLang="en-US" sz="2000" dirty="0">
                <a:latin typeface="Arial" panose="020B0604020202020204" pitchFamily="34" charset="0"/>
              </a:rPr>
              <a:t>一个以语法、语义分析程序为中心的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algn="l" eaLnBrk="1" hangingPunct="1"/>
            <a:r>
              <a:rPr lang="zh-CN" altLang="en-US" sz="2000" dirty="0">
                <a:solidFill>
                  <a:srgbClr val="800080"/>
                </a:solidFill>
                <a:latin typeface="Arial" panose="020B0604020202020204" pitchFamily="34" charset="0"/>
              </a:rPr>
              <a:t>单遍编译程序</a:t>
            </a:r>
          </a:p>
        </p:txBody>
      </p:sp>
    </p:spTree>
    <p:extLst>
      <p:ext uri="{BB962C8B-B14F-4D97-AF65-F5344CB8AC3E}">
        <p14:creationId xmlns:p14="http://schemas.microsoft.com/office/powerpoint/2010/main" val="1977090734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613C3C-163C-495C-AB92-80E5FD49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94</a:t>
            </a:fld>
            <a:endParaRPr lang="en-US" altLang="zh-CN"/>
          </a:p>
          <a:p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FB308-1158-4D46-B5AC-EFD1A68C6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37" y="1379649"/>
            <a:ext cx="4953325" cy="40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6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69FD6B-46C7-4ADB-BA80-F2E24AD7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95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808735C0-A450-4E89-89DF-7595A992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143000"/>
            <a:ext cx="2400300" cy="4862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solidFill>
                  <a:schemeClr val="tx1"/>
                </a:solidFill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     c:=b+a;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  <a:t>     end;</a:t>
            </a:r>
            <a:b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while </a:t>
            </a:r>
            <a:r>
              <a:rPr lang="en-US" altLang="zh-CN" sz="2000" b="0" dirty="0">
                <a:solidFill>
                  <a:srgbClr val="D60093"/>
                </a:solidFill>
                <a:latin typeface="Arial" panose="020B0604020202020204" pitchFamily="34" charset="0"/>
              </a:rPr>
              <a:t>b#0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do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begin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    call p;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    write(2*c);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    read(b);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    end</a:t>
            </a:r>
            <a:b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2000" b="0" dirty="0" err="1">
                <a:solidFill>
                  <a:schemeClr val="tx1"/>
                </a:solidFill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D93C2596-56E4-4CF2-9A51-CC3795B4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50" y="1296889"/>
            <a:ext cx="4248150" cy="4708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( 0)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0 8 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转向</a:t>
            </a:r>
            <a:r>
              <a:rPr lang="zh-CN" altLang="en-US" sz="1200" dirty="0">
                <a:solidFill>
                  <a:srgbClr val="00B050"/>
                </a:solidFill>
                <a:latin typeface="Arial" panose="020B0604020202020204" pitchFamily="34" charset="0"/>
              </a:rPr>
              <a:t>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( 1)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转向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过程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( 2) int 0 3  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过程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入口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为过程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( 3) </a:t>
            </a:r>
            <a:r>
              <a:rPr lang="en-US" altLang="zh-CN" sz="1200" dirty="0" err="1">
                <a:solidFill>
                  <a:srgbClr val="C00000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 1 3 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取变量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( 4) lit 0 10 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取常数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( 5) </a:t>
            </a:r>
            <a:r>
              <a:rPr lang="en-US" altLang="zh-CN" sz="1200" dirty="0" err="1">
                <a:solidFill>
                  <a:srgbClr val="C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( 6) </a:t>
            </a:r>
            <a:r>
              <a:rPr lang="en-US" altLang="zh-CN" sz="1200" dirty="0" err="1">
                <a:solidFill>
                  <a:srgbClr val="C00000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 1 4 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栈顶值送变量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( 7) </a:t>
            </a:r>
            <a:r>
              <a:rPr lang="en-US" altLang="zh-CN" sz="1200" dirty="0" err="1">
                <a:solidFill>
                  <a:srgbClr val="C00000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 0 0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退栈并返回调用点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</a:rPr>
              <a:t>( 8) int 0 5          </a:t>
            </a:r>
            <a:r>
              <a:rPr lang="zh-CN" altLang="en-US" sz="1200" dirty="0">
                <a:solidFill>
                  <a:srgbClr val="00B050"/>
                </a:solidFill>
                <a:latin typeface="Arial" panose="020B0604020202020204" pitchFamily="34" charset="0"/>
              </a:rPr>
              <a:t>主程序入口开辟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</a:rPr>
              <a:t>5</a:t>
            </a:r>
            <a:r>
              <a:rPr lang="zh-CN" altLang="en-US" sz="1200" dirty="0">
                <a:solidFill>
                  <a:srgbClr val="00B050"/>
                </a:solidFill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( 9)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0 16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(10)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将栈顶值存入变量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(11)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将变量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(12) lit 0 0  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将常数值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0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(13)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0 9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200" dirty="0">
                <a:solidFill>
                  <a:srgbClr val="D60093"/>
                </a:solidFill>
                <a:latin typeface="Arial" panose="020B0604020202020204" pitchFamily="34" charset="0"/>
              </a:rPr>
              <a:t>14) </a:t>
            </a:r>
            <a:r>
              <a:rPr lang="en-US" altLang="zh-CN" sz="1200" dirty="0" err="1">
                <a:solidFill>
                  <a:srgbClr val="D60093"/>
                </a:solidFill>
                <a:latin typeface="Arial" panose="020B0604020202020204" pitchFamily="34" charset="0"/>
              </a:rPr>
              <a:t>jpc</a:t>
            </a:r>
            <a:r>
              <a:rPr lang="en-US" altLang="zh-CN" sz="1200" dirty="0">
                <a:solidFill>
                  <a:srgbClr val="D60093"/>
                </a:solidFill>
                <a:latin typeface="Arial" panose="020B0604020202020204" pitchFamily="34" charset="0"/>
              </a:rPr>
              <a:t> 0 24      </a:t>
            </a:r>
            <a:r>
              <a:rPr lang="zh-CN" altLang="en-US" sz="1200" dirty="0">
                <a:solidFill>
                  <a:srgbClr val="D60093"/>
                </a:solidFill>
                <a:latin typeface="Arial" panose="020B0604020202020204" pitchFamily="34" charset="0"/>
              </a:rPr>
              <a:t>相等时转</a:t>
            </a:r>
            <a:r>
              <a:rPr lang="en-US" altLang="zh-CN" sz="1200" dirty="0">
                <a:solidFill>
                  <a:srgbClr val="D60093"/>
                </a:solidFill>
                <a:latin typeface="Arial" panose="020B0604020202020204" pitchFamily="34" charset="0"/>
              </a:rPr>
              <a:t>(24)</a:t>
            </a:r>
            <a:r>
              <a:rPr lang="zh-CN" altLang="en-US" sz="1200" dirty="0">
                <a:solidFill>
                  <a:srgbClr val="D60093"/>
                </a:solidFill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(15)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cal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0 2         </a:t>
            </a:r>
            <a:r>
              <a:rPr lang="zh-CN" altLang="en-US" sz="1200" dirty="0">
                <a:solidFill>
                  <a:srgbClr val="C00000"/>
                </a:solidFill>
                <a:latin typeface="Arial" panose="020B0604020202020204" pitchFamily="34" charset="0"/>
              </a:rPr>
              <a:t>调用过程</a:t>
            </a:r>
            <a:r>
              <a:rPr lang="en-US" altLang="zh-CN" sz="1200" dirty="0">
                <a:solidFill>
                  <a:srgbClr val="C00000"/>
                </a:solidFill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(16) lit 0 2  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常数值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(17)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lod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0 4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将变量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(18)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0 4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次栈顶与栈顶相乘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(19)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0 14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(20)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0 15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(21)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0 16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(22)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sto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0 3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栈顶值送变量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(23)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jmp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0 11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无条件转到循环入口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(24) 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opr</a:t>
            </a: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</a:rPr>
              <a:t> 0 0        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结束退栈</a:t>
            </a:r>
          </a:p>
        </p:txBody>
      </p:sp>
    </p:spTree>
    <p:extLst>
      <p:ext uri="{BB962C8B-B14F-4D97-AF65-F5344CB8AC3E}">
        <p14:creationId xmlns:p14="http://schemas.microsoft.com/office/powerpoint/2010/main" val="33416968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444CC4-AEC5-405D-84F8-D3BCD1E6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96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67489C-6754-4B3F-9900-406B08B20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2060"/>
            <a:ext cx="7239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P-CODE</a:t>
            </a:r>
            <a:r>
              <a:rPr lang="zh-CN" altLang="en-US" sz="28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虚拟机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02BF2A4-2F98-4499-974E-BC18CAC13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7488237" cy="326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</a:rPr>
              <a:t>类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</a:rPr>
              <a:t>P-code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</a:rPr>
              <a:t>解释程序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latin typeface="Arial" panose="020B0604020202020204" pitchFamily="34" charset="0"/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r>
              <a:rPr lang="zh-CN" altLang="en-US" sz="2400" dirty="0"/>
              <a:t>  </a:t>
            </a:r>
            <a:r>
              <a:rPr lang="zh-CN" altLang="en-US" sz="2400" dirty="0">
                <a:solidFill>
                  <a:srgbClr val="800080"/>
                </a:solidFill>
              </a:rPr>
              <a:t>处理流程</a:t>
            </a:r>
            <a:endParaRPr lang="en-US" altLang="zh-CN" sz="2400" dirty="0">
              <a:solidFill>
                <a:srgbClr val="800080"/>
              </a:solidFill>
            </a:endParaRPr>
          </a:p>
          <a:p>
            <a:pPr lvl="1" algn="l" eaLnBrk="1" hangingPunct="1">
              <a:buFont typeface="Symbol" panose="05050102010706020507" pitchFamily="18" charset="2"/>
              <a:buChar char="-"/>
            </a:pPr>
            <a:endParaRPr lang="zh-CN" altLang="en-US" sz="2400" dirty="0">
              <a:solidFill>
                <a:srgbClr val="800080"/>
              </a:solidFill>
            </a:endParaRPr>
          </a:p>
          <a:p>
            <a:pPr lvl="1" algn="l" eaLnBrk="1" hangingPunct="1"/>
            <a:r>
              <a:rPr lang="zh-CN" altLang="en-US" sz="2400" b="0" dirty="0">
                <a:latin typeface="Arial" panose="020B0604020202020204" pitchFamily="34" charset="0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</a:rPr>
              <a:t>1</a:t>
            </a:r>
            <a:r>
              <a:rPr lang="zh-CN" altLang="en-US" sz="2400" b="0" dirty="0">
                <a:latin typeface="Arial" panose="020B0604020202020204" pitchFamily="34" charset="0"/>
              </a:rPr>
              <a:t>）</a:t>
            </a:r>
            <a:r>
              <a:rPr lang="zh-CN" altLang="en-US" sz="2400" dirty="0"/>
              <a:t>初始化   </a:t>
            </a:r>
            <a:r>
              <a:rPr lang="en-US" altLang="zh-CN" sz="2000" b="0" dirty="0">
                <a:latin typeface="Arial" panose="020B0604020202020204" pitchFamily="34" charset="0"/>
              </a:rPr>
              <a:t>p=b=t=0</a:t>
            </a:r>
            <a:r>
              <a:rPr lang="zh-CN" altLang="en-US" sz="2000" dirty="0">
                <a:latin typeface="Arial" panose="020B0604020202020204" pitchFamily="34" charset="0"/>
              </a:rPr>
              <a:t>；</a:t>
            </a:r>
            <a:r>
              <a:rPr lang="zh-CN" altLang="en-US" sz="2000" b="0" dirty="0">
                <a:latin typeface="Arial" panose="020B0604020202020204" pitchFamily="34" charset="0"/>
              </a:rPr>
              <a:t>   </a:t>
            </a:r>
            <a:r>
              <a:rPr lang="en-US" altLang="zh-CN" sz="2000" b="0" dirty="0">
                <a:latin typeface="Arial" panose="020B0604020202020204" pitchFamily="34" charset="0"/>
              </a:rPr>
              <a:t>s[0]=s[1]=s[2]=0</a:t>
            </a:r>
            <a:r>
              <a:rPr lang="zh-CN" altLang="en-US" sz="2000" dirty="0">
                <a:latin typeface="Arial" panose="020B0604020202020204" pitchFamily="34" charset="0"/>
              </a:rPr>
              <a:t>；</a:t>
            </a:r>
          </a:p>
          <a:p>
            <a:pPr lvl="1" algn="l" eaLnBrk="1" hangingPunct="1"/>
            <a:r>
              <a:rPr lang="zh-CN" altLang="en-US" sz="2400" b="0" dirty="0">
                <a:latin typeface="Arial" panose="020B0604020202020204" pitchFamily="34" charset="0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</a:rPr>
              <a:t>2</a:t>
            </a:r>
            <a:r>
              <a:rPr lang="zh-CN" altLang="en-US" sz="2400" b="0" dirty="0">
                <a:latin typeface="Arial" panose="020B0604020202020204" pitchFamily="34" charset="0"/>
              </a:rPr>
              <a:t>）</a:t>
            </a:r>
            <a:r>
              <a:rPr lang="zh-CN" altLang="en-US" sz="2400" dirty="0"/>
              <a:t>取指令到指令寄存器  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 err="1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=code[p]</a:t>
            </a:r>
            <a:r>
              <a:rPr lang="zh-CN" altLang="en-US" sz="2000" b="0" dirty="0">
                <a:latin typeface="Arial" panose="020B0604020202020204" pitchFamily="34" charset="0"/>
              </a:rPr>
              <a:t>；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p++</a:t>
            </a:r>
            <a:r>
              <a:rPr lang="zh-CN" altLang="en-US" sz="2000" b="0" dirty="0">
                <a:latin typeface="Arial" panose="020B0604020202020204" pitchFamily="34" charset="0"/>
              </a:rPr>
              <a:t>；</a:t>
            </a:r>
          </a:p>
          <a:p>
            <a:pPr lvl="1" algn="l" eaLnBrk="1" hangingPunct="1"/>
            <a:r>
              <a:rPr lang="zh-CN" altLang="en-US" sz="2400" b="0" dirty="0"/>
              <a:t>（</a:t>
            </a:r>
            <a:r>
              <a:rPr lang="en-US" altLang="zh-CN" sz="2400" b="0" dirty="0">
                <a:latin typeface="Arial" panose="020B0604020202020204" pitchFamily="34" charset="0"/>
              </a:rPr>
              <a:t>3</a:t>
            </a:r>
            <a:r>
              <a:rPr lang="zh-CN" altLang="en-US" sz="2400" b="0" dirty="0"/>
              <a:t>）</a:t>
            </a:r>
            <a:r>
              <a:rPr lang="zh-CN" altLang="en-US" sz="2400" dirty="0">
                <a:latin typeface="Arial" panose="020B0604020202020204" pitchFamily="34" charset="0"/>
              </a:rPr>
              <a:t>分析并解释执行指令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 err="1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algn="l" eaLnBrk="1" hangingPunct="1"/>
            <a:r>
              <a:rPr lang="zh-CN" altLang="en-US" sz="2400" b="0" dirty="0">
                <a:latin typeface="Arial" panose="020B0604020202020204" pitchFamily="34" charset="0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b="0" dirty="0"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Arial" panose="020B0604020202020204" pitchFamily="34" charset="0"/>
              </a:rPr>
              <a:t>若程序未结束（</a:t>
            </a:r>
            <a:r>
              <a:rPr lang="en-US" altLang="zh-CN" sz="2000" b="0" dirty="0">
                <a:latin typeface="Arial" panose="020B0604020202020204" pitchFamily="34" charset="0"/>
              </a:rPr>
              <a:t>p != 0</a:t>
            </a:r>
            <a:r>
              <a:rPr lang="zh-CN" altLang="en-US" sz="2400" dirty="0">
                <a:latin typeface="Arial" panose="020B0604020202020204" pitchFamily="34" charset="0"/>
              </a:rPr>
              <a:t>），转</a:t>
            </a:r>
            <a:r>
              <a:rPr lang="zh-CN" altLang="en-US" sz="2400" b="0" dirty="0">
                <a:latin typeface="Arial" panose="020B0604020202020204" pitchFamily="34" charset="0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</a:rPr>
              <a:t>2</a:t>
            </a:r>
            <a:r>
              <a:rPr lang="zh-CN" altLang="en-US" sz="2400" b="0" dirty="0">
                <a:latin typeface="Arial" panose="020B0604020202020204" pitchFamily="34" charset="0"/>
              </a:rPr>
              <a:t>）</a:t>
            </a:r>
            <a:endParaRPr lang="zh-CN" altLang="en-US" sz="2000" b="0" dirty="0">
              <a:latin typeface="Arial" panose="020B0604020202020204" pitchFamily="34" charset="0"/>
            </a:endParaRPr>
          </a:p>
          <a:p>
            <a:pPr lvl="1" algn="l" eaLnBrk="1" hangingPunct="1"/>
            <a:r>
              <a:rPr lang="zh-CN" altLang="en-US" sz="2400" b="0" dirty="0">
                <a:latin typeface="Arial" panose="020B0604020202020204" pitchFamily="34" charset="0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b="0" dirty="0"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Arial" panose="020B0604020202020204" pitchFamily="34" charset="0"/>
              </a:rPr>
              <a:t>返回</a:t>
            </a:r>
            <a:r>
              <a:rPr lang="zh-CN" altLang="en-US" sz="20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02173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474F300-0EFC-45BD-B9BF-05C55ABBE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19" name="AutoShape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AC821F8-79DC-4DBD-8441-B96D85685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0" name="AutoShape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96B8706-480C-4B98-B152-92EAB1CE5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1" name="AutoShape 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2F663A2-C415-4F1E-905A-4271517BA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2" name="Text Box 9">
            <a:extLst>
              <a:ext uri="{FF2B5EF4-FFF2-40B4-BE49-F238E27FC236}">
                <a16:creationId xmlns:a16="http://schemas.microsoft.com/office/drawing/2014/main" id="{FA72D22D-09C1-4868-88C9-BFBF27385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4823" name="Text Box 10">
            <a:extLst>
              <a:ext uri="{FF2B5EF4-FFF2-40B4-BE49-F238E27FC236}">
                <a16:creationId xmlns:a16="http://schemas.microsoft.com/office/drawing/2014/main" id="{69A91743-2005-4E83-8716-E558E0702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34824" name="Rectangle 11">
            <a:extLst>
              <a:ext uri="{FF2B5EF4-FFF2-40B4-BE49-F238E27FC236}">
                <a16:creationId xmlns:a16="http://schemas.microsoft.com/office/drawing/2014/main" id="{084D8ACE-E00F-4E33-AF32-8658DCECC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34825" name="Line 12">
            <a:extLst>
              <a:ext uri="{FF2B5EF4-FFF2-40B4-BE49-F238E27FC236}">
                <a16:creationId xmlns:a16="http://schemas.microsoft.com/office/drawing/2014/main" id="{3E44EFF3-EA76-438F-9CC3-1955D7E7C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26" name="Line 13">
            <a:extLst>
              <a:ext uri="{FF2B5EF4-FFF2-40B4-BE49-F238E27FC236}">
                <a16:creationId xmlns:a16="http://schemas.microsoft.com/office/drawing/2014/main" id="{F808F536-6134-4406-9725-85CC0AA58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EE21754C-F936-460F-8832-43E5049FB8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28" name="Line 15">
            <a:extLst>
              <a:ext uri="{FF2B5EF4-FFF2-40B4-BE49-F238E27FC236}">
                <a16:creationId xmlns:a16="http://schemas.microsoft.com/office/drawing/2014/main" id="{57422B75-8C53-4B97-8E84-054B632012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1196975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29" name="Line 16">
            <a:extLst>
              <a:ext uri="{FF2B5EF4-FFF2-40B4-BE49-F238E27FC236}">
                <a16:creationId xmlns:a16="http://schemas.microsoft.com/office/drawing/2014/main" id="{97BA6CFE-0E43-402C-8746-756EE87E61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30" name="Line 17">
            <a:extLst>
              <a:ext uri="{FF2B5EF4-FFF2-40B4-BE49-F238E27FC236}">
                <a16:creationId xmlns:a16="http://schemas.microsoft.com/office/drawing/2014/main" id="{F25793E5-CD80-4157-A0D1-E912AC90A6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573405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4831" name="Rectangle 18">
            <a:extLst>
              <a:ext uri="{FF2B5EF4-FFF2-40B4-BE49-F238E27FC236}">
                <a16:creationId xmlns:a16="http://schemas.microsoft.com/office/drawing/2014/main" id="{CBCCCA14-2B85-4CAF-A296-ECA0E6258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4832" name="Rectangle 19">
            <a:extLst>
              <a:ext uri="{FF2B5EF4-FFF2-40B4-BE49-F238E27FC236}">
                <a16:creationId xmlns:a16="http://schemas.microsoft.com/office/drawing/2014/main" id="{258E2E26-692F-44F2-8AD8-D6F454099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570865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34833" name="Rectangle 20">
            <a:extLst>
              <a:ext uri="{FF2B5EF4-FFF2-40B4-BE49-F238E27FC236}">
                <a16:creationId xmlns:a16="http://schemas.microsoft.com/office/drawing/2014/main" id="{71A1303C-9B13-4F14-AA4A-A1EDB306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17157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60BA9B0-0FD8-41B4-B340-8CE61427A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3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FF5D728-975B-4120-99F1-C85EA6A8D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4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EDFE098-0353-4835-88AA-B74E38BF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5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F30CFF9A-34B2-460E-9E29-91948899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6" name="Text Box 8">
            <a:extLst>
              <a:ext uri="{FF2B5EF4-FFF2-40B4-BE49-F238E27FC236}">
                <a16:creationId xmlns:a16="http://schemas.microsoft.com/office/drawing/2014/main" id="{FE884E94-27CC-46ED-8E84-F516B4E7C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5847" name="Text Box 9">
            <a:extLst>
              <a:ext uri="{FF2B5EF4-FFF2-40B4-BE49-F238E27FC236}">
                <a16:creationId xmlns:a16="http://schemas.microsoft.com/office/drawing/2014/main" id="{AEBFBA4A-3036-4CB8-8658-C68BD3384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35848" name="Rectangle 10">
            <a:extLst>
              <a:ext uri="{FF2B5EF4-FFF2-40B4-BE49-F238E27FC236}">
                <a16:creationId xmlns:a16="http://schemas.microsoft.com/office/drawing/2014/main" id="{4B843E17-0795-4EB4-AC5D-E0C6AA2C8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35849" name="Line 14">
            <a:extLst>
              <a:ext uri="{FF2B5EF4-FFF2-40B4-BE49-F238E27FC236}">
                <a16:creationId xmlns:a16="http://schemas.microsoft.com/office/drawing/2014/main" id="{9EB30C7F-B005-4C78-99A0-13BE073057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06863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50" name="Rectangle 19">
            <a:extLst>
              <a:ext uri="{FF2B5EF4-FFF2-40B4-BE49-F238E27FC236}">
                <a16:creationId xmlns:a16="http://schemas.microsoft.com/office/drawing/2014/main" id="{795F7F5B-8703-4018-A545-D59E20EF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04323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5851" name="Line 20">
            <a:extLst>
              <a:ext uri="{FF2B5EF4-FFF2-40B4-BE49-F238E27FC236}">
                <a16:creationId xmlns:a16="http://schemas.microsoft.com/office/drawing/2014/main" id="{B993A087-CE58-4F0F-A72B-DAA7A798A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52" name="Line 21">
            <a:extLst>
              <a:ext uri="{FF2B5EF4-FFF2-40B4-BE49-F238E27FC236}">
                <a16:creationId xmlns:a16="http://schemas.microsoft.com/office/drawing/2014/main" id="{93348D17-A437-48D3-A6B8-E2EE51A98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53" name="Line 22">
            <a:extLst>
              <a:ext uri="{FF2B5EF4-FFF2-40B4-BE49-F238E27FC236}">
                <a16:creationId xmlns:a16="http://schemas.microsoft.com/office/drawing/2014/main" id="{6C999E48-D2E0-487D-8DE5-31844C19A7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54" name="Line 23">
            <a:extLst>
              <a:ext uri="{FF2B5EF4-FFF2-40B4-BE49-F238E27FC236}">
                <a16:creationId xmlns:a16="http://schemas.microsoft.com/office/drawing/2014/main" id="{5DFD13A6-3836-4FE7-8118-FFA31BDA3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55" name="Line 24">
            <a:extLst>
              <a:ext uri="{FF2B5EF4-FFF2-40B4-BE49-F238E27FC236}">
                <a16:creationId xmlns:a16="http://schemas.microsoft.com/office/drawing/2014/main" id="{3EB51BAE-6153-47C7-81D3-53C5E567EC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5734050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5856" name="Rectangle 25">
            <a:extLst>
              <a:ext uri="{FF2B5EF4-FFF2-40B4-BE49-F238E27FC236}">
                <a16:creationId xmlns:a16="http://schemas.microsoft.com/office/drawing/2014/main" id="{A51E7F1E-8CD1-47EC-A59A-BD6B923B6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5857" name="Rectangle 26">
            <a:extLst>
              <a:ext uri="{FF2B5EF4-FFF2-40B4-BE49-F238E27FC236}">
                <a16:creationId xmlns:a16="http://schemas.microsoft.com/office/drawing/2014/main" id="{46380A0C-5C2C-4677-8A08-9688A777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5708650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3AD46DC-3182-4081-8F0E-D5FCCDD9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67" name="AutoShape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9B4E43C-0831-42DA-849C-D2AFA75C1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68" name="AutoShape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D55C7B4-BDA5-42D2-8E87-72D49B9F8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69" name="AutoShape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ABBABE9E-1CEE-451A-9725-594544DB9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0" name="Text Box 8">
            <a:extLst>
              <a:ext uri="{FF2B5EF4-FFF2-40B4-BE49-F238E27FC236}">
                <a16:creationId xmlns:a16="http://schemas.microsoft.com/office/drawing/2014/main" id="{559386DB-B962-401A-B6A8-B5E1E5BE6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1513" y="1125538"/>
            <a:ext cx="1943100" cy="530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</a:rPr>
              <a:t>例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1000" dirty="0">
              <a:solidFill>
                <a:schemeClr val="tx1"/>
              </a:solidFill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0" dirty="0">
                <a:latin typeface="Arial" panose="020B0604020202020204" pitchFamily="34" charset="0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var    </a:t>
            </a:r>
            <a:r>
              <a:rPr lang="en-US" altLang="zh-CN" sz="2000" b="0" dirty="0" err="1">
                <a:latin typeface="Arial" panose="020B0604020202020204" pitchFamily="34" charset="0"/>
              </a:rPr>
              <a:t>b,c</a:t>
            </a:r>
            <a:r>
              <a:rPr lang="en-US" altLang="zh-CN" sz="2000" b="0" dirty="0">
                <a:latin typeface="Arial" panose="020B0604020202020204" pitchFamily="34" charset="0"/>
              </a:rPr>
              <a:t>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>
                <a:latin typeface="Arial" panose="020B0604020202020204" pitchFamily="34" charset="0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</a:rPr>
            </a:br>
            <a:r>
              <a:rPr lang="en-US" altLang="zh-CN" sz="2000" b="0" dirty="0" err="1">
                <a:latin typeface="Arial" panose="020B0604020202020204" pitchFamily="34" charset="0"/>
              </a:rPr>
              <a:t>end</a:t>
            </a:r>
            <a:r>
              <a:rPr lang="en-US" altLang="zh-CN" sz="2000" b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6871" name="Text Box 9">
            <a:extLst>
              <a:ext uri="{FF2B5EF4-FFF2-40B4-BE49-F238E27FC236}">
                <a16:creationId xmlns:a16="http://schemas.microsoft.com/office/drawing/2014/main" id="{E4549C30-F4B9-4238-83B2-9F486CA54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052513"/>
            <a:ext cx="424815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( 0)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0 8         </a:t>
            </a:r>
            <a:r>
              <a:rPr lang="zh-CN" altLang="en-US" sz="1500" dirty="0">
                <a:latin typeface="Arial" panose="020B0604020202020204" pitchFamily="34" charset="0"/>
              </a:rPr>
              <a:t>转向主程序入口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( 1)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  <a:r>
              <a:rPr lang="zh-CN" altLang="en-US" sz="1500" dirty="0">
                <a:latin typeface="Arial" panose="020B0604020202020204" pitchFamily="34" charset="0"/>
              </a:rPr>
              <a:t>开辟空间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( 3)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1 3          </a:t>
            </a:r>
            <a:r>
              <a:rPr lang="zh-CN" altLang="en-US" sz="1500" dirty="0">
                <a:latin typeface="Arial" panose="020B0604020202020204" pitchFamily="34" charset="0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</a:rPr>
              <a:t>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( 5)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次栈顶与栈顶相加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( 6)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1 4  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( 7)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 </a:t>
            </a:r>
            <a:r>
              <a:rPr lang="zh-CN" altLang="en-US" sz="1500" dirty="0">
                <a:latin typeface="Arial" panose="020B0604020202020204" pitchFamily="34" charset="0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</a:rPr>
              <a:t>(16)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</a:rPr>
              <a:t>5</a:t>
            </a:r>
            <a:r>
              <a:rPr lang="zh-CN" altLang="en-US" sz="1500" dirty="0">
                <a:latin typeface="Arial" panose="020B0604020202020204" pitchFamily="34" charset="0"/>
              </a:rPr>
              <a:t>个栈空间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( 9)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从命令行读入值置于栈顶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(10)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(11)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</a:rPr>
              <a:t>0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(13)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0 9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次栈顶与栈顶是否不等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(14) </a:t>
            </a:r>
            <a:r>
              <a:rPr lang="en-US" altLang="zh-CN" sz="1500" dirty="0" err="1">
                <a:latin typeface="Arial" panose="020B0604020202020204" pitchFamily="34" charset="0"/>
              </a:rPr>
              <a:t>jpc</a:t>
            </a:r>
            <a:r>
              <a:rPr lang="en-US" altLang="zh-CN" sz="1500" dirty="0">
                <a:latin typeface="Arial" panose="020B0604020202020204" pitchFamily="34" charset="0"/>
              </a:rPr>
              <a:t> 0 24      </a:t>
            </a:r>
            <a:r>
              <a:rPr lang="zh-CN" altLang="en-US" sz="1500" dirty="0">
                <a:latin typeface="Arial" panose="020B0604020202020204" pitchFamily="34" charset="0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</a:rPr>
              <a:t>（条件不满足转）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(15) </a:t>
            </a:r>
            <a:r>
              <a:rPr lang="en-US" altLang="zh-CN" sz="1500" dirty="0" err="1">
                <a:latin typeface="Arial" panose="020B0604020202020204" pitchFamily="34" charset="0"/>
              </a:rPr>
              <a:t>cal</a:t>
            </a:r>
            <a:r>
              <a:rPr lang="en-US" altLang="zh-CN" sz="1500" dirty="0">
                <a:latin typeface="Arial" panose="020B0604020202020204" pitchFamily="34" charset="0"/>
              </a:rPr>
              <a:t> 0 2         </a:t>
            </a:r>
            <a:r>
              <a:rPr lang="zh-CN" altLang="en-US" sz="1500" dirty="0">
                <a:latin typeface="Arial" panose="020B0604020202020204" pitchFamily="34" charset="0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</a:rPr>
              <a:t>p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</a:rPr>
              <a:t>2</a:t>
            </a:r>
            <a:r>
              <a:rPr lang="zh-CN" altLang="en-US" sz="1500" dirty="0">
                <a:latin typeface="Arial" panose="020B0604020202020204" pitchFamily="34" charset="0"/>
              </a:rPr>
              <a:t>进栈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(17) </a:t>
            </a:r>
            <a:r>
              <a:rPr lang="en-US" altLang="zh-CN" sz="1500" dirty="0" err="1">
                <a:latin typeface="Arial" panose="020B0604020202020204" pitchFamily="34" charset="0"/>
              </a:rPr>
              <a:t>lod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</a:rPr>
              <a:t>c</a:t>
            </a:r>
            <a:r>
              <a:rPr lang="zh-CN" altLang="en-US" sz="1500" dirty="0">
                <a:latin typeface="Arial" panose="020B0604020202020204" pitchFamily="34" charset="0"/>
              </a:rPr>
              <a:t>的值取至栈顶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(18)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0 4        </a:t>
            </a:r>
            <a:r>
              <a:rPr lang="zh-CN" altLang="en-US" sz="1500" dirty="0">
                <a:latin typeface="Arial" panose="020B0604020202020204" pitchFamily="34" charset="0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</a:rPr>
              <a:t>(2*c)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(19)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0 14      </a:t>
            </a:r>
            <a:r>
              <a:rPr lang="zh-CN" altLang="en-US" sz="1500" dirty="0">
                <a:latin typeface="Arial" panose="020B0604020202020204" pitchFamily="34" charset="0"/>
              </a:rPr>
              <a:t>栈顶值输出至屏幕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(20)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0 15      </a:t>
            </a:r>
            <a:r>
              <a:rPr lang="zh-CN" altLang="en-US" sz="1500" dirty="0">
                <a:latin typeface="Arial" panose="020B0604020202020204" pitchFamily="34" charset="0"/>
              </a:rPr>
              <a:t>换行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(21)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0 16      </a:t>
            </a:r>
            <a:r>
              <a:rPr lang="zh-CN" altLang="en-US" sz="1500" dirty="0">
                <a:latin typeface="Arial" panose="020B0604020202020204" pitchFamily="34" charset="0"/>
              </a:rPr>
              <a:t>从命令行读取值到栈顶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(22) </a:t>
            </a:r>
            <a:r>
              <a:rPr lang="en-US" altLang="zh-CN" sz="1500" dirty="0" err="1">
                <a:latin typeface="Arial" panose="020B0604020202020204" pitchFamily="34" charset="0"/>
              </a:rPr>
              <a:t>sto</a:t>
            </a:r>
            <a:r>
              <a:rPr lang="en-US" altLang="zh-CN" sz="1500" dirty="0">
                <a:latin typeface="Arial" panose="020B0604020202020204" pitchFamily="34" charset="0"/>
              </a:rPr>
              <a:t> 0 3        </a:t>
            </a:r>
            <a:r>
              <a:rPr lang="zh-CN" altLang="en-US" sz="1500" dirty="0">
                <a:latin typeface="Arial" panose="020B0604020202020204" pitchFamily="34" charset="0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</a:rPr>
              <a:t>b</a:t>
            </a:r>
            <a:r>
              <a:rPr lang="zh-CN" altLang="en-US" sz="1500" dirty="0">
                <a:latin typeface="Arial" panose="020B0604020202020204" pitchFamily="34" charset="0"/>
              </a:rPr>
              <a:t>中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(23) </a:t>
            </a:r>
            <a:r>
              <a:rPr lang="en-US" altLang="zh-CN" sz="1500" dirty="0" err="1">
                <a:latin typeface="Arial" panose="020B0604020202020204" pitchFamily="34" charset="0"/>
              </a:rPr>
              <a:t>jmp</a:t>
            </a:r>
            <a:r>
              <a:rPr lang="en-US" altLang="zh-CN" sz="1500" dirty="0">
                <a:latin typeface="Arial" panose="020B0604020202020204" pitchFamily="34" charset="0"/>
              </a:rPr>
              <a:t> 0 11     </a:t>
            </a:r>
            <a:r>
              <a:rPr lang="zh-CN" altLang="en-US" sz="1500" dirty="0">
                <a:latin typeface="Arial" panose="020B0604020202020204" pitchFamily="34" charset="0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</a:rPr>
              <a:t>(11)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500" dirty="0">
                <a:latin typeface="Arial" panose="020B0604020202020204" pitchFamily="34" charset="0"/>
              </a:rPr>
              <a:t>(24) </a:t>
            </a:r>
            <a:r>
              <a:rPr lang="en-US" altLang="zh-CN" sz="1500" dirty="0" err="1">
                <a:latin typeface="Arial" panose="020B0604020202020204" pitchFamily="34" charset="0"/>
              </a:rPr>
              <a:t>opr</a:t>
            </a:r>
            <a:r>
              <a:rPr lang="en-US" altLang="zh-CN" sz="1500" dirty="0">
                <a:latin typeface="Arial" panose="020B0604020202020204" pitchFamily="34" charset="0"/>
              </a:rPr>
              <a:t> 0 0        </a:t>
            </a:r>
            <a:r>
              <a:rPr lang="zh-CN" altLang="en-US" sz="1500" dirty="0">
                <a:latin typeface="Arial" panose="020B0604020202020204" pitchFamily="34" charset="0"/>
              </a:rPr>
              <a:t>结束退栈</a:t>
            </a:r>
          </a:p>
        </p:txBody>
      </p:sp>
      <p:sp>
        <p:nvSpPr>
          <p:cNvPr id="36872" name="Rectangle 10">
            <a:extLst>
              <a:ext uri="{FF2B5EF4-FFF2-40B4-BE49-F238E27FC236}">
                <a16:creationId xmlns:a16="http://schemas.microsoft.com/office/drawing/2014/main" id="{51335501-6B31-41AC-9EF3-F98AA3C3A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188913"/>
            <a:ext cx="3851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类</a:t>
            </a:r>
            <a:r>
              <a:rPr lang="en-US" altLang="zh-CN" sz="4000" b="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P-code</a:t>
            </a:r>
            <a:r>
              <a:rPr lang="zh-CN" altLang="en-US" sz="4000">
                <a:solidFill>
                  <a:srgbClr val="80008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虚拟机</a:t>
            </a:r>
          </a:p>
        </p:txBody>
      </p:sp>
      <p:sp>
        <p:nvSpPr>
          <p:cNvPr id="36873" name="Line 14">
            <a:extLst>
              <a:ext uri="{FF2B5EF4-FFF2-40B4-BE49-F238E27FC236}">
                <a16:creationId xmlns:a16="http://schemas.microsoft.com/office/drawing/2014/main" id="{F579A38D-A3D3-4E10-9B63-93E7186510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" y="3284538"/>
            <a:ext cx="4318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74" name="Rectangle 19">
            <a:extLst>
              <a:ext uri="{FF2B5EF4-FFF2-40B4-BE49-F238E27FC236}">
                <a16:creationId xmlns:a16="http://schemas.microsoft.com/office/drawing/2014/main" id="{6CF4B295-D486-4075-B500-77297626A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25913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6875" name="Line 21">
            <a:extLst>
              <a:ext uri="{FF2B5EF4-FFF2-40B4-BE49-F238E27FC236}">
                <a16:creationId xmlns:a16="http://schemas.microsoft.com/office/drawing/2014/main" id="{104EC254-D643-4F52-A00E-C8A8C3A717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00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76" name="Line 22">
            <a:extLst>
              <a:ext uri="{FF2B5EF4-FFF2-40B4-BE49-F238E27FC236}">
                <a16:creationId xmlns:a16="http://schemas.microsoft.com/office/drawing/2014/main" id="{F894767E-0360-4958-96D3-46CD823AB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1557338"/>
            <a:ext cx="0" cy="4319587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77" name="Line 23">
            <a:extLst>
              <a:ext uri="{FF2B5EF4-FFF2-40B4-BE49-F238E27FC236}">
                <a16:creationId xmlns:a16="http://schemas.microsoft.com/office/drawing/2014/main" id="{4F5BE53C-BB82-4FB4-AAB8-329223947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8769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78" name="Line 24">
            <a:extLst>
              <a:ext uri="{FF2B5EF4-FFF2-40B4-BE49-F238E27FC236}">
                <a16:creationId xmlns:a16="http://schemas.microsoft.com/office/drawing/2014/main" id="{6FBFE0B0-1B42-4980-AE42-9A3C3CE2C6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700" y="5734050"/>
            <a:ext cx="360363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79" name="Line 25">
            <a:extLst>
              <a:ext uri="{FF2B5EF4-FFF2-40B4-BE49-F238E27FC236}">
                <a16:creationId xmlns:a16="http://schemas.microsoft.com/office/drawing/2014/main" id="{79226495-D52F-4CCD-AF2B-BA7907F102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43663" y="3573463"/>
            <a:ext cx="360362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80" name="Rectangle 26">
            <a:extLst>
              <a:ext uri="{FF2B5EF4-FFF2-40B4-BE49-F238E27FC236}">
                <a16:creationId xmlns:a16="http://schemas.microsoft.com/office/drawing/2014/main" id="{8D61F873-AAAC-496A-B63D-527A10C69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7086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6881" name="Rectangle 27">
            <a:extLst>
              <a:ext uri="{FF2B5EF4-FFF2-40B4-BE49-F238E27FC236}">
                <a16:creationId xmlns:a16="http://schemas.microsoft.com/office/drawing/2014/main" id="{EAE406EF-714D-41DE-A1A1-AE01FDA1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354806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80008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36882" name="Line 28">
            <a:extLst>
              <a:ext uri="{FF2B5EF4-FFF2-40B4-BE49-F238E27FC236}">
                <a16:creationId xmlns:a16="http://schemas.microsoft.com/office/drawing/2014/main" id="{E418BBC4-514F-4DDB-A742-F75B36B9E2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83" name="Rectangle 29">
            <a:extLst>
              <a:ext uri="{FF2B5EF4-FFF2-40B4-BE49-F238E27FC236}">
                <a16:creationId xmlns:a16="http://schemas.microsoft.com/office/drawing/2014/main" id="{19BC67D6-C62E-48BF-BD02-63C720180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451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6884" name="Line 30">
            <a:extLst>
              <a:ext uri="{FF2B5EF4-FFF2-40B4-BE49-F238E27FC236}">
                <a16:creationId xmlns:a16="http://schemas.microsoft.com/office/drawing/2014/main" id="{67C0BAA3-6BD6-4A20-8464-E87B1CE364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4451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85" name="Line 31">
            <a:extLst>
              <a:ext uri="{FF2B5EF4-FFF2-40B4-BE49-F238E27FC236}">
                <a16:creationId xmlns:a16="http://schemas.microsoft.com/office/drawing/2014/main" id="{5CE54873-39FA-4428-AA17-32D9B219A8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86" name="Rectangle 32">
            <a:extLst>
              <a:ext uri="{FF2B5EF4-FFF2-40B4-BE49-F238E27FC236}">
                <a16:creationId xmlns:a16="http://schemas.microsoft.com/office/drawing/2014/main" id="{C51F934C-A3E6-4311-9646-47D11D410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133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6887" name="Line 33">
            <a:extLst>
              <a:ext uri="{FF2B5EF4-FFF2-40B4-BE49-F238E27FC236}">
                <a16:creationId xmlns:a16="http://schemas.microsoft.com/office/drawing/2014/main" id="{2E3BC8B0-2C0F-4C77-86E4-278DC31937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50133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88" name="Line 34">
            <a:extLst>
              <a:ext uri="{FF2B5EF4-FFF2-40B4-BE49-F238E27FC236}">
                <a16:creationId xmlns:a16="http://schemas.microsoft.com/office/drawing/2014/main" id="{36D81651-6789-4742-ADF1-E4EAD3F962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89" name="Rectangle 35">
            <a:extLst>
              <a:ext uri="{FF2B5EF4-FFF2-40B4-BE49-F238E27FC236}">
                <a16:creationId xmlns:a16="http://schemas.microsoft.com/office/drawing/2014/main" id="{B8648219-9AB9-4366-A5DD-5721F8123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4581525"/>
            <a:ext cx="792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Font typeface="Wingdings" panose="05000000000000000000" pitchFamily="2" charset="2"/>
              <a:buChar char="²"/>
              <a:defRPr kumimoji="1" sz="3200" b="1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0">
                <a:solidFill>
                  <a:srgbClr val="80008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36890" name="Line 36">
            <a:extLst>
              <a:ext uri="{FF2B5EF4-FFF2-40B4-BE49-F238E27FC236}">
                <a16:creationId xmlns:a16="http://schemas.microsoft.com/office/drawing/2014/main" id="{531A8A62-A72E-4C10-8EF7-B3AFEDB36D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5815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91" name="Line 37">
            <a:extLst>
              <a:ext uri="{FF2B5EF4-FFF2-40B4-BE49-F238E27FC236}">
                <a16:creationId xmlns:a16="http://schemas.microsoft.com/office/drawing/2014/main" id="{B3DA6E72-325F-4D6C-B13F-C3F2DE7103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9725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92" name="Line 39">
            <a:extLst>
              <a:ext uri="{FF2B5EF4-FFF2-40B4-BE49-F238E27FC236}">
                <a16:creationId xmlns:a16="http://schemas.microsoft.com/office/drawing/2014/main" id="{864019B2-E8EB-4703-8677-247015474F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41481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6893" name="Line 40">
            <a:extLst>
              <a:ext uri="{FF2B5EF4-FFF2-40B4-BE49-F238E27FC236}">
                <a16:creationId xmlns:a16="http://schemas.microsoft.com/office/drawing/2014/main" id="{E353FCBF-9D0B-47D7-A68A-5118AD09B9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0063" y="3716338"/>
            <a:ext cx="863600" cy="0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86e7c3563d8f306a532210606e7c963d60f3fd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华文隶书"/>
        <a:ea typeface="华文隶书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华文隶书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9543</TotalTime>
  <Words>19337</Words>
  <Application>Microsoft Office PowerPoint</Application>
  <PresentationFormat>全屏显示(4:3)</PresentationFormat>
  <Paragraphs>2367</Paragraphs>
  <Slides>141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141</vt:i4>
      </vt:variant>
    </vt:vector>
  </HeadingPairs>
  <TitlesOfParts>
    <vt:vector size="166" baseType="lpstr">
      <vt:lpstr>Arial Unicode MS</vt:lpstr>
      <vt:lpstr>fira-sans</vt:lpstr>
      <vt:lpstr>Helvetica Neue</vt:lpstr>
      <vt:lpstr>Monotype Sorts</vt:lpstr>
      <vt:lpstr>Source Serif Pro</vt:lpstr>
      <vt:lpstr>黑体</vt:lpstr>
      <vt:lpstr>华文隶书</vt:lpstr>
      <vt:lpstr>楷体_GB2312</vt:lpstr>
      <vt:lpstr>宋体</vt:lpstr>
      <vt:lpstr>Microsoft YaHei</vt:lpstr>
      <vt:lpstr>Microsoft YaHei</vt:lpstr>
      <vt:lpstr>新宋体</vt:lpstr>
      <vt:lpstr>Arial</vt:lpstr>
      <vt:lpstr>Arial</vt:lpstr>
      <vt:lpstr>Calibri</vt:lpstr>
      <vt:lpstr>Courier New</vt:lpstr>
      <vt:lpstr>Source Sans Pro</vt:lpstr>
      <vt:lpstr>Symbol</vt:lpstr>
      <vt:lpstr>Tahoma</vt:lpstr>
      <vt:lpstr>Times New Roman</vt:lpstr>
      <vt:lpstr>Wingdings</vt:lpstr>
      <vt:lpstr>默认设计模板</vt:lpstr>
      <vt:lpstr>1_默认设计模板</vt:lpstr>
      <vt:lpstr>Visio</vt:lpstr>
      <vt:lpstr>文档</vt:lpstr>
      <vt:lpstr>编译原理  Compiler Principles and Techniques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 编译过程和编译程序结构</vt:lpstr>
      <vt:lpstr>1.2.2　编译程序结构</vt:lpstr>
      <vt:lpstr>1.2.3　编译阶段组合</vt:lpstr>
      <vt:lpstr>1.2.3　编译阶段组合</vt:lpstr>
      <vt:lpstr>PowerPoint 演示文稿</vt:lpstr>
      <vt:lpstr>词法分析（Lexical Analysis）</vt:lpstr>
      <vt:lpstr>PowerPoint 演示文稿</vt:lpstr>
      <vt:lpstr>PowerPoint 演示文稿</vt:lpstr>
      <vt:lpstr>PowerPoint 演示文稿</vt:lpstr>
      <vt:lpstr>词法分析程序的自动构造工具</vt:lpstr>
      <vt:lpstr>PowerPoint 演示文稿</vt:lpstr>
      <vt:lpstr>语法分析  Syntax Analysis 功能:层次分析.依据源程序的语法规则把源程序的单词序列组成语法短语(表示成语法树).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1.3.1解释系统</vt:lpstr>
      <vt:lpstr>解释程序</vt:lpstr>
      <vt:lpstr>PowerPoint 演示文稿</vt:lpstr>
      <vt:lpstr>编译程序和解释程序的存储组织有很大不同</vt:lpstr>
      <vt:lpstr>  编译阶段和运行阶段存储结构                    </vt:lpstr>
      <vt:lpstr>解释系统存储结构</vt:lpstr>
      <vt:lpstr>1.3.2 处理源程序的软件工具</vt:lpstr>
      <vt:lpstr>1.3.3 编译技术的发展</vt:lpstr>
      <vt:lpstr>PowerPoint 演示文稿</vt:lpstr>
      <vt:lpstr>嵌入式系统开发环境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My</cp:lastModifiedBy>
  <cp:revision>417</cp:revision>
  <cp:lastPrinted>1601-01-01T00:00:00Z</cp:lastPrinted>
  <dcterms:created xsi:type="dcterms:W3CDTF">1601-01-01T00:00:00Z</dcterms:created>
  <dcterms:modified xsi:type="dcterms:W3CDTF">2021-04-02T09:37:46Z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